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3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4.xml" ContentType="application/vnd.openxmlformats-officedocument.presentationml.notesSlid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5.xml" ContentType="application/vnd.openxmlformats-officedocument.presentationml.notesSlide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6.xml" ContentType="application/vnd.openxmlformats-officedocument.presentationml.notesSl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7.xml" ContentType="application/vnd.openxmlformats-officedocument.presentationml.notesSlide+xml"/>
  <Override PartName="/ppt/charts/chart2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2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46" r:id="rId1"/>
  </p:sldMasterIdLst>
  <p:notesMasterIdLst>
    <p:notesMasterId r:id="rId50"/>
  </p:notesMasterIdLst>
  <p:handoutMasterIdLst>
    <p:handoutMasterId r:id="rId51"/>
  </p:handoutMasterIdLst>
  <p:sldIdLst>
    <p:sldId id="492" r:id="rId2"/>
    <p:sldId id="369" r:id="rId3"/>
    <p:sldId id="371" r:id="rId4"/>
    <p:sldId id="644" r:id="rId5"/>
    <p:sldId id="572" r:id="rId6"/>
    <p:sldId id="574" r:id="rId7"/>
    <p:sldId id="588" r:id="rId8"/>
    <p:sldId id="576" r:id="rId9"/>
    <p:sldId id="620" r:id="rId10"/>
    <p:sldId id="579" r:id="rId11"/>
    <p:sldId id="580" r:id="rId12"/>
    <p:sldId id="581" r:id="rId13"/>
    <p:sldId id="582" r:id="rId14"/>
    <p:sldId id="637" r:id="rId15"/>
    <p:sldId id="584" r:id="rId16"/>
    <p:sldId id="585" r:id="rId17"/>
    <p:sldId id="586" r:id="rId18"/>
    <p:sldId id="590" r:id="rId19"/>
    <p:sldId id="589" r:id="rId20"/>
    <p:sldId id="591" r:id="rId21"/>
    <p:sldId id="592" r:id="rId22"/>
    <p:sldId id="635" r:id="rId23"/>
    <p:sldId id="599" r:id="rId24"/>
    <p:sldId id="593" r:id="rId25"/>
    <p:sldId id="594" r:id="rId26"/>
    <p:sldId id="641" r:id="rId27"/>
    <p:sldId id="640" r:id="rId28"/>
    <p:sldId id="638" r:id="rId29"/>
    <p:sldId id="639" r:id="rId30"/>
    <p:sldId id="600" r:id="rId31"/>
    <p:sldId id="621" r:id="rId32"/>
    <p:sldId id="623" r:id="rId33"/>
    <p:sldId id="625" r:id="rId34"/>
    <p:sldId id="627" r:id="rId35"/>
    <p:sldId id="629" r:id="rId36"/>
    <p:sldId id="630" r:id="rId37"/>
    <p:sldId id="631" r:id="rId38"/>
    <p:sldId id="609" r:id="rId39"/>
    <p:sldId id="610" r:id="rId40"/>
    <p:sldId id="642" r:id="rId41"/>
    <p:sldId id="643" r:id="rId42"/>
    <p:sldId id="613" r:id="rId43"/>
    <p:sldId id="614" r:id="rId44"/>
    <p:sldId id="615" r:id="rId45"/>
    <p:sldId id="616" r:id="rId46"/>
    <p:sldId id="617" r:id="rId47"/>
    <p:sldId id="618" r:id="rId48"/>
    <p:sldId id="619" r:id="rId49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D6E71"/>
    <a:srgbClr val="FAC628"/>
    <a:srgbClr val="009A4D"/>
    <a:srgbClr val="FDEACD"/>
    <a:srgbClr val="FEF5E8"/>
    <a:srgbClr val="89FFC4"/>
    <a:srgbClr val="FFFF00"/>
    <a:srgbClr val="FFFFFF"/>
    <a:srgbClr val="00CC66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6586" autoAdjust="0"/>
  </p:normalViewPr>
  <p:slideViewPr>
    <p:cSldViewPr>
      <p:cViewPr varScale="1">
        <p:scale>
          <a:sx n="42" d="100"/>
          <a:sy n="42" d="100"/>
        </p:scale>
        <p:origin x="1500" y="60"/>
      </p:cViewPr>
      <p:guideLst>
        <p:guide orient="horz" pos="8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08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5020038662832"/>
          <c:y val="0.16824644323475724"/>
          <c:w val="0.85726201141025027"/>
          <c:h val="0.564056868136721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K-12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  <c:pt idx="11">
                  <c:v>2015-16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1696</c:v>
                </c:pt>
                <c:pt idx="1">
                  <c:v>1667</c:v>
                </c:pt>
                <c:pt idx="2">
                  <c:v>1689</c:v>
                </c:pt>
                <c:pt idx="3">
                  <c:v>1627</c:v>
                </c:pt>
                <c:pt idx="4">
                  <c:v>1653</c:v>
                </c:pt>
                <c:pt idx="5">
                  <c:v>1626</c:v>
                </c:pt>
                <c:pt idx="6">
                  <c:v>1633</c:v>
                </c:pt>
                <c:pt idx="7">
                  <c:v>1609</c:v>
                </c:pt>
                <c:pt idx="8">
                  <c:v>1573</c:v>
                </c:pt>
                <c:pt idx="9">
                  <c:v>1542</c:v>
                </c:pt>
                <c:pt idx="10">
                  <c:v>1566</c:v>
                </c:pt>
                <c:pt idx="11">
                  <c:v>1518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4K</c:v>
                </c:pt>
              </c:strCache>
            </c:strRef>
          </c:tx>
          <c:spPr>
            <a:solidFill>
              <a:srgbClr val="6D6E7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Sheet1!$B$1:$M$1</c:f>
              <c:strCache>
                <c:ptCount val="12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  <c:pt idx="11">
                  <c:v>2015-16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91</c:v>
                </c:pt>
                <c:pt idx="4">
                  <c:v>105</c:v>
                </c:pt>
                <c:pt idx="5">
                  <c:v>101</c:v>
                </c:pt>
                <c:pt idx="6">
                  <c:v>93</c:v>
                </c:pt>
                <c:pt idx="7">
                  <c:v>104</c:v>
                </c:pt>
                <c:pt idx="8">
                  <c:v>87</c:v>
                </c:pt>
                <c:pt idx="9">
                  <c:v>88</c:v>
                </c:pt>
                <c:pt idx="10">
                  <c:v>86</c:v>
                </c:pt>
                <c:pt idx="11">
                  <c:v>91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3755088"/>
        <c:axId val="166583456"/>
      </c:barChart>
      <c:catAx>
        <c:axId val="19375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640000" vert="horz"/>
          <a:lstStyle/>
          <a:p>
            <a:pPr>
              <a:defRPr/>
            </a:pPr>
            <a:endParaRPr lang="en-US"/>
          </a:p>
        </c:txPr>
        <c:crossAx val="166583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583456"/>
        <c:scaling>
          <c:orientation val="minMax"/>
          <c:max val="1800"/>
          <c:min val="14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93755088"/>
        <c:crosses val="autoZero"/>
        <c:crossBetween val="between"/>
        <c:majorUnit val="1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4001143382526286"/>
          <c:y val="1.9236636556055252E-2"/>
          <c:w val="0.18735362997658081"/>
          <c:h val="8.5308056872037921E-2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47389956031812"/>
          <c:y val="7.7036231272486308E-2"/>
          <c:w val="0.83795782463928969"/>
          <c:h val="0.90212071778140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6D6E71"/>
            </a:solidFill>
            <a:ln w="786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-5.5969718707175825E-17"/>
                  <c:y val="5.29303954879963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264343086876376E-3"/>
                  <c:y val="-2.748316841110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4411028635394735E-3"/>
                  <c:y val="-4.5705274166722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0529290149532225E-3"/>
                  <c:y val="-9.70379374041265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3367080104326769E-3"/>
                  <c:y val="9.8860870013429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1059782239621515E-3"/>
                  <c:y val="1.3232807259382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 w="15735">
                <a:noFill/>
              </a:ln>
            </c:spPr>
            <c:txPr>
              <a:bodyPr rot="0" vert="horz"/>
              <a:lstStyle/>
              <a:p>
                <a:pPr algn="ctr">
                  <a:defRPr sz="1200" b="0" i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Sheet1!$D$1:$M$1</c:f>
              <c:strCache>
                <c:ptCount val="10"/>
                <c:pt idx="0">
                  <c:v>'05-06</c:v>
                </c:pt>
                <c:pt idx="1">
                  <c:v>'06-07</c:v>
                </c:pt>
                <c:pt idx="2">
                  <c:v>'07-08</c:v>
                </c:pt>
                <c:pt idx="3">
                  <c:v>'08-09</c:v>
                </c:pt>
                <c:pt idx="4">
                  <c:v>'09-10</c:v>
                </c:pt>
                <c:pt idx="5">
                  <c:v>'10-11</c:v>
                </c:pt>
                <c:pt idx="6">
                  <c:v>'11-12</c:v>
                </c:pt>
                <c:pt idx="7">
                  <c:v>12-13</c:v>
                </c:pt>
                <c:pt idx="8">
                  <c:v>13-14</c:v>
                </c:pt>
                <c:pt idx="9">
                  <c:v>14-15</c:v>
                </c:pt>
              </c:strCache>
            </c:strRef>
          </c:cat>
          <c:val>
            <c:numRef>
              <c:f>Sheet1!$D$2:$M$2</c:f>
              <c:numCache>
                <c:formatCode>0.00%</c:formatCode>
                <c:ptCount val="10"/>
                <c:pt idx="0">
                  <c:v>0.12759999999999999</c:v>
                </c:pt>
                <c:pt idx="1">
                  <c:v>0.12189999999999999</c:v>
                </c:pt>
                <c:pt idx="2">
                  <c:v>4.9799999999999997E-2</c:v>
                </c:pt>
                <c:pt idx="3">
                  <c:v>8.7900000000000006E-2</c:v>
                </c:pt>
                <c:pt idx="4">
                  <c:v>-5.5100000000000003E-2</c:v>
                </c:pt>
                <c:pt idx="5">
                  <c:v>-5.3E-3</c:v>
                </c:pt>
                <c:pt idx="6">
                  <c:v>3.0000000000000001E-3</c:v>
                </c:pt>
                <c:pt idx="7">
                  <c:v>-6.4699999999999994E-2</c:v>
                </c:pt>
                <c:pt idx="8">
                  <c:v>-1.66E-2</c:v>
                </c:pt>
                <c:pt idx="9">
                  <c:v>1.7399999999999999E-2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axId val="166623648"/>
        <c:axId val="166624040"/>
      </c:barChart>
      <c:catAx>
        <c:axId val="16662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166624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624040"/>
        <c:scaling>
          <c:orientation val="minMax"/>
        </c:scaling>
        <c:delete val="0"/>
        <c:axPos val="l"/>
        <c:majorGridlines>
          <c:spPr>
            <a:ln w="196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/>
            </a:pPr>
            <a:endParaRPr lang="en-US"/>
          </a:p>
        </c:txPr>
        <c:crossAx val="166623648"/>
        <c:crosses val="autoZero"/>
        <c:crossBetween val="between"/>
        <c:majorUnit val="5.000000000000001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2680802807258"/>
          <c:y val="9.6768469515081112E-2"/>
          <c:w val="0.47525890106128038"/>
          <c:h val="0.7645695107783657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etcsd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6D6E71"/>
              </a:solidFill>
              <a:prstDash val="solid"/>
            </a:ln>
          </c:spPr>
          <c:explosion val="4"/>
          <c:dPt>
            <c:idx val="0"/>
            <c:bubble3D val="0"/>
          </c:dPt>
          <c:dPt>
            <c:idx val="1"/>
            <c:bubble3D val="0"/>
            <c:spPr>
              <a:solidFill>
                <a:srgbClr val="6D6E71"/>
              </a:solidFill>
              <a:ln w="3175">
                <a:solidFill>
                  <a:srgbClr val="6D6E7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3175">
                <a:solidFill>
                  <a:srgbClr val="6D6E7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tx1"/>
              </a:solidFill>
              <a:ln w="3175">
                <a:solidFill>
                  <a:srgbClr val="6D6E7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3175">
                <a:solidFill>
                  <a:srgbClr val="6D6E7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rgbClr val="6D6E7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3175">
                <a:solidFill>
                  <a:srgbClr val="6D6E7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chemeClr val="tx1"/>
              </a:solidFill>
              <a:ln w="3175">
                <a:solidFill>
                  <a:srgbClr val="6D6E71"/>
                </a:solidFill>
                <a:prstDash val="solid"/>
              </a:ln>
            </c:spPr>
          </c:dPt>
          <c:dLbls>
            <c:dLbl>
              <c:idx val="2"/>
              <c:layout>
                <c:manualLayout>
                  <c:x val="0.17934782608695651"/>
                  <c:y val="-0.202852459016393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27717391304349"/>
                      <c:h val="0.1459016393442622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8851955665867861E-2"/>
                  <c:y val="7.48429069317154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5108695652173919E-3"/>
                  <c:y val="2.1818682500752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15217391304346"/>
                      <c:h val="0.1240437158469945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5.1725757446080094E-2"/>
                  <c:y val="-6.291373004603931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70923913043477"/>
                      <c:h val="0.12721311475409833"/>
                    </c:manualLayout>
                  </c15:layout>
                </c:ext>
              </c:extLst>
            </c:dLbl>
            <c:numFmt formatCode="0.0%" sourceLinked="0"/>
            <c:spPr>
              <a:noFill/>
              <a:ln w="30972">
                <a:noFill/>
              </a:ln>
            </c:spPr>
            <c:txPr>
              <a:bodyPr/>
              <a:lstStyle/>
              <a:p>
                <a:pPr>
                  <a:defRPr sz="1600" b="1" i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Town of East Troy</c:v>
                </c:pt>
                <c:pt idx="1">
                  <c:v>Town of LaFayette</c:v>
                </c:pt>
                <c:pt idx="2">
                  <c:v>Village of East Troy</c:v>
                </c:pt>
                <c:pt idx="3">
                  <c:v>Town of LaGrange</c:v>
                </c:pt>
                <c:pt idx="4">
                  <c:v>Town of Spring Prairie</c:v>
                </c:pt>
                <c:pt idx="5">
                  <c:v>Village of Mukwonago</c:v>
                </c:pt>
                <c:pt idx="6">
                  <c:v>Town of Troy</c:v>
                </c:pt>
                <c:pt idx="7">
                  <c:v>Town of Eagle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49.63</c:v>
                </c:pt>
                <c:pt idx="1">
                  <c:v>4.97</c:v>
                </c:pt>
                <c:pt idx="2">
                  <c:v>21.57</c:v>
                </c:pt>
                <c:pt idx="3">
                  <c:v>1.67</c:v>
                </c:pt>
                <c:pt idx="4">
                  <c:v>4.3099999999999996</c:v>
                </c:pt>
                <c:pt idx="5">
                  <c:v>0.89</c:v>
                </c:pt>
                <c:pt idx="6">
                  <c:v>16.420000000000002</c:v>
                </c:pt>
                <c:pt idx="7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3097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Reading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Composite</c:v>
                </c:pt>
              </c:strCache>
            </c:strRef>
          </c:cat>
          <c:val>
            <c:numRef>
              <c:f>Sheet1!$B$6:$F$6</c:f>
              <c:numCache>
                <c:formatCode>General</c:formatCode>
                <c:ptCount val="5"/>
                <c:pt idx="0">
                  <c:v>22.7</c:v>
                </c:pt>
                <c:pt idx="1">
                  <c:v>21.1</c:v>
                </c:pt>
                <c:pt idx="2">
                  <c:v>21.8</c:v>
                </c:pt>
                <c:pt idx="3">
                  <c:v>22.4</c:v>
                </c:pt>
                <c:pt idx="4">
                  <c:v>22.2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Reading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Composite</c:v>
                </c:pt>
              </c:strCache>
            </c:strRef>
          </c:cat>
          <c:val>
            <c:numRef>
              <c:f>Sheet1!$B$7:$F$7</c:f>
              <c:numCache>
                <c:formatCode>General</c:formatCode>
                <c:ptCount val="5"/>
                <c:pt idx="0">
                  <c:v>22.5</c:v>
                </c:pt>
                <c:pt idx="1">
                  <c:v>21.4</c:v>
                </c:pt>
                <c:pt idx="2">
                  <c:v>21</c:v>
                </c:pt>
                <c:pt idx="3">
                  <c:v>22.6</c:v>
                </c:pt>
                <c:pt idx="4">
                  <c:v>22.1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Reading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Composite</c:v>
                </c:pt>
              </c:strCache>
            </c:strRef>
          </c:cat>
          <c:val>
            <c:numRef>
              <c:f>Sheet1!$B$8:$F$8</c:f>
              <c:numCache>
                <c:formatCode>General</c:formatCode>
                <c:ptCount val="5"/>
                <c:pt idx="0">
                  <c:v>22.7</c:v>
                </c:pt>
                <c:pt idx="1">
                  <c:v>21.6</c:v>
                </c:pt>
                <c:pt idx="2">
                  <c:v>22.2</c:v>
                </c:pt>
                <c:pt idx="3">
                  <c:v>23.3</c:v>
                </c:pt>
                <c:pt idx="4">
                  <c:v>22.6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Reading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Composite</c:v>
                </c:pt>
              </c:strCache>
            </c:strRef>
          </c:cat>
          <c:val>
            <c:numRef>
              <c:f>Sheet1!$B$9:$F$9</c:f>
              <c:numCache>
                <c:formatCode>General</c:formatCode>
                <c:ptCount val="5"/>
                <c:pt idx="0">
                  <c:v>22.6</c:v>
                </c:pt>
                <c:pt idx="1">
                  <c:v>22.4</c:v>
                </c:pt>
                <c:pt idx="2">
                  <c:v>22.4</c:v>
                </c:pt>
                <c:pt idx="3">
                  <c:v>22.9</c:v>
                </c:pt>
                <c:pt idx="4">
                  <c:v>22.7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2015*</c:v>
                </c:pt>
              </c:strCache>
            </c:strRef>
          </c:tx>
          <c:spPr>
            <a:solidFill>
              <a:srgbClr val="FAC628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Reading</c:v>
                </c:pt>
                <c:pt idx="1">
                  <c:v>English</c:v>
                </c:pt>
                <c:pt idx="2">
                  <c:v>Math</c:v>
                </c:pt>
                <c:pt idx="3">
                  <c:v>Science</c:v>
                </c:pt>
                <c:pt idx="4">
                  <c:v>Composite</c:v>
                </c:pt>
              </c:strCache>
            </c:strRef>
          </c:cat>
          <c:val>
            <c:numRef>
              <c:f>Sheet1!$B$10:$F$10</c:f>
              <c:numCache>
                <c:formatCode>General</c:formatCode>
                <c:ptCount val="5"/>
                <c:pt idx="0">
                  <c:v>23.8</c:v>
                </c:pt>
                <c:pt idx="1">
                  <c:v>22.8</c:v>
                </c:pt>
                <c:pt idx="2">
                  <c:v>22.6</c:v>
                </c:pt>
                <c:pt idx="3">
                  <c:v>22.8</c:v>
                </c:pt>
                <c:pt idx="4">
                  <c:v>23.1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13"/>
        <c:axId val="305932584"/>
        <c:axId val="3059329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Reading</c:v>
                      </c:pt>
                      <c:pt idx="1">
                        <c:v>English</c:v>
                      </c:pt>
                      <c:pt idx="2">
                        <c:v>Math</c:v>
                      </c:pt>
                      <c:pt idx="3">
                        <c:v>Science</c:v>
                      </c:pt>
                      <c:pt idx="4">
                        <c:v>Composite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Sheet1!$B$2:$F$2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2008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Reading</c:v>
                      </c:pt>
                      <c:pt idx="1">
                        <c:v>English</c:v>
                      </c:pt>
                      <c:pt idx="2">
                        <c:v>Math</c:v>
                      </c:pt>
                      <c:pt idx="3">
                        <c:v>Science</c:v>
                      </c:pt>
                      <c:pt idx="4">
                        <c:v>Composite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Sheet1!$B$3:$F$3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22.6</c:v>
                      </c:pt>
                      <c:pt idx="1">
                        <c:v>21.4</c:v>
                      </c:pt>
                      <c:pt idx="2">
                        <c:v>21.5</c:v>
                      </c:pt>
                      <c:pt idx="3">
                        <c:v>22.1</c:v>
                      </c:pt>
                      <c:pt idx="4">
                        <c:v>22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2009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Reading</c:v>
                      </c:pt>
                      <c:pt idx="1">
                        <c:v>English</c:v>
                      </c:pt>
                      <c:pt idx="2">
                        <c:v>Math</c:v>
                      </c:pt>
                      <c:pt idx="3">
                        <c:v>Science</c:v>
                      </c:pt>
                      <c:pt idx="4">
                        <c:v>Composite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Sheet1!$B$4:$F$4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22.4</c:v>
                      </c:pt>
                      <c:pt idx="1">
                        <c:v>20.8</c:v>
                      </c:pt>
                      <c:pt idx="2">
                        <c:v>21.4</c:v>
                      </c:pt>
                      <c:pt idx="3">
                        <c:v>22.1</c:v>
                      </c:pt>
                      <c:pt idx="4">
                        <c:v>21.9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Reading</c:v>
                      </c:pt>
                      <c:pt idx="1">
                        <c:v>English</c:v>
                      </c:pt>
                      <c:pt idx="2">
                        <c:v>Math</c:v>
                      </c:pt>
                      <c:pt idx="3">
                        <c:v>Science</c:v>
                      </c:pt>
                      <c:pt idx="4">
                        <c:v>Composite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Sheet1!$B$5:$F$5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22.8</c:v>
                      </c:pt>
                      <c:pt idx="1">
                        <c:v>21.9</c:v>
                      </c:pt>
                      <c:pt idx="2">
                        <c:v>21.9</c:v>
                      </c:pt>
                      <c:pt idx="3">
                        <c:v>22.5</c:v>
                      </c:pt>
                      <c:pt idx="4">
                        <c:v>22.4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05932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32976"/>
        <c:crosses val="autoZero"/>
        <c:auto val="1"/>
        <c:lblAlgn val="ctr"/>
        <c:lblOffset val="100"/>
        <c:noMultiLvlLbl val="0"/>
      </c:catAx>
      <c:valAx>
        <c:axId val="305932976"/>
        <c:scaling>
          <c:orientation val="minMax"/>
          <c:max val="24.5"/>
          <c:min val="2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ACT Score (Range 1 to 32)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32584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Sheet1!$M$2:$M$12</c:f>
              <c:strCache>
                <c:ptCount val="11"/>
                <c:pt idx="0">
                  <c:v>Worry about my safety at school</c:v>
                </c:pt>
                <c:pt idx="1">
                  <c:v>Do not feel part of the school</c:v>
                </c:pt>
                <c:pt idx="2">
                  <c:v>Disruptive behavior in class</c:v>
                </c:pt>
                <c:pt idx="3">
                  <c:v>School does not offer courses I want</c:v>
                </c:pt>
                <c:pt idx="4">
                  <c:v>Classes are irrelevant</c:v>
                </c:pt>
                <c:pt idx="5">
                  <c:v>Poor study habits</c:v>
                </c:pt>
                <c:pt idx="6">
                  <c:v>Classes poorly taught</c:v>
                </c:pt>
                <c:pt idx="7">
                  <c:v>Teachers had high expectations of me</c:v>
                </c:pt>
                <c:pt idx="8">
                  <c:v>I enjoy being at school</c:v>
                </c:pt>
                <c:pt idx="9">
                  <c:v>School is boring</c:v>
                </c:pt>
                <c:pt idx="10">
                  <c:v>Learning can be fun</c:v>
                </c:pt>
              </c:strCache>
            </c:strRef>
          </c:cat>
          <c:val>
            <c:numRef>
              <c:f>Sheet1!$R$2:$R$12</c:f>
              <c:numCache>
                <c:formatCode>General</c:formatCode>
                <c:ptCount val="11"/>
                <c:pt idx="0">
                  <c:v>3</c:v>
                </c:pt>
                <c:pt idx="1">
                  <c:v>19.7</c:v>
                </c:pt>
                <c:pt idx="2">
                  <c:v>28.9</c:v>
                </c:pt>
                <c:pt idx="3">
                  <c:v>39.35</c:v>
                </c:pt>
                <c:pt idx="4">
                  <c:v>52.33</c:v>
                </c:pt>
                <c:pt idx="5">
                  <c:v>53.37</c:v>
                </c:pt>
                <c:pt idx="6">
                  <c:v>71.959999999999994</c:v>
                </c:pt>
                <c:pt idx="7">
                  <c:v>89</c:v>
                </c:pt>
                <c:pt idx="8">
                  <c:v>51.39</c:v>
                </c:pt>
                <c:pt idx="9">
                  <c:v>57.93</c:v>
                </c:pt>
                <c:pt idx="10">
                  <c:v>95.32</c:v>
                </c:pt>
              </c:numCache>
            </c:numRef>
          </c:val>
        </c:ser>
        <c:ser>
          <c:idx val="1"/>
          <c:order val="1"/>
          <c:tx>
            <c:strRef>
              <c:f>Sheet1!$S$1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Sheet1!$M$2:$M$12</c:f>
              <c:strCache>
                <c:ptCount val="11"/>
                <c:pt idx="0">
                  <c:v>Worry about my safety at school</c:v>
                </c:pt>
                <c:pt idx="1">
                  <c:v>Do not feel part of the school</c:v>
                </c:pt>
                <c:pt idx="2">
                  <c:v>Disruptive behavior in class</c:v>
                </c:pt>
                <c:pt idx="3">
                  <c:v>School does not offer courses I want</c:v>
                </c:pt>
                <c:pt idx="4">
                  <c:v>Classes are irrelevant</c:v>
                </c:pt>
                <c:pt idx="5">
                  <c:v>Poor study habits</c:v>
                </c:pt>
                <c:pt idx="6">
                  <c:v>Classes poorly taught</c:v>
                </c:pt>
                <c:pt idx="7">
                  <c:v>Teachers had high expectations of me</c:v>
                </c:pt>
                <c:pt idx="8">
                  <c:v>I enjoy being at school</c:v>
                </c:pt>
                <c:pt idx="9">
                  <c:v>School is boring</c:v>
                </c:pt>
                <c:pt idx="10">
                  <c:v>Learning can be fun</c:v>
                </c:pt>
              </c:strCache>
            </c:strRef>
          </c:cat>
          <c:val>
            <c:numRef>
              <c:f>Sheet1!$S$2:$S$12</c:f>
              <c:numCache>
                <c:formatCode>General</c:formatCode>
                <c:ptCount val="11"/>
                <c:pt idx="0">
                  <c:v>6.72</c:v>
                </c:pt>
                <c:pt idx="1">
                  <c:v>26.05</c:v>
                </c:pt>
                <c:pt idx="2">
                  <c:v>43.6</c:v>
                </c:pt>
                <c:pt idx="3">
                  <c:v>41.17</c:v>
                </c:pt>
                <c:pt idx="4">
                  <c:v>56.3</c:v>
                </c:pt>
                <c:pt idx="5">
                  <c:v>68.900000000000006</c:v>
                </c:pt>
                <c:pt idx="6">
                  <c:v>75.63</c:v>
                </c:pt>
                <c:pt idx="7">
                  <c:v>79.819999999999993</c:v>
                </c:pt>
                <c:pt idx="8">
                  <c:v>45.37</c:v>
                </c:pt>
                <c:pt idx="9">
                  <c:v>70.58</c:v>
                </c:pt>
                <c:pt idx="10">
                  <c:v>80.66</c:v>
                </c:pt>
              </c:numCache>
            </c:numRef>
          </c:val>
        </c:ser>
        <c:ser>
          <c:idx val="2"/>
          <c:order val="2"/>
          <c:tx>
            <c:strRef>
              <c:f>Sheet1!$T$1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AC628"/>
            </a:solidFill>
            <a:ln>
              <a:noFill/>
            </a:ln>
            <a:effectLst/>
          </c:spPr>
          <c:invertIfNegative val="0"/>
          <c:cat>
            <c:strRef>
              <c:f>Sheet1!$M$2:$M$12</c:f>
              <c:strCache>
                <c:ptCount val="11"/>
                <c:pt idx="0">
                  <c:v>Worry about my safety at school</c:v>
                </c:pt>
                <c:pt idx="1">
                  <c:v>Do not feel part of the school</c:v>
                </c:pt>
                <c:pt idx="2">
                  <c:v>Disruptive behavior in class</c:v>
                </c:pt>
                <c:pt idx="3">
                  <c:v>School does not offer courses I want</c:v>
                </c:pt>
                <c:pt idx="4">
                  <c:v>Classes are irrelevant</c:v>
                </c:pt>
                <c:pt idx="5">
                  <c:v>Poor study habits</c:v>
                </c:pt>
                <c:pt idx="6">
                  <c:v>Classes poorly taught</c:v>
                </c:pt>
                <c:pt idx="7">
                  <c:v>Teachers had high expectations of me</c:v>
                </c:pt>
                <c:pt idx="8">
                  <c:v>I enjoy being at school</c:v>
                </c:pt>
                <c:pt idx="9">
                  <c:v>School is boring</c:v>
                </c:pt>
                <c:pt idx="10">
                  <c:v>Learning can be fun</c:v>
                </c:pt>
              </c:strCache>
            </c:strRef>
          </c:cat>
          <c:val>
            <c:numRef>
              <c:f>Sheet1!$T$2:$T$12</c:f>
              <c:numCache>
                <c:formatCode>General</c:formatCode>
                <c:ptCount val="11"/>
                <c:pt idx="0">
                  <c:v>4.91</c:v>
                </c:pt>
                <c:pt idx="1">
                  <c:v>19.670000000000002</c:v>
                </c:pt>
                <c:pt idx="2">
                  <c:v>36.06</c:v>
                </c:pt>
                <c:pt idx="3">
                  <c:v>45.08</c:v>
                </c:pt>
                <c:pt idx="4">
                  <c:v>52.45</c:v>
                </c:pt>
                <c:pt idx="5">
                  <c:v>50</c:v>
                </c:pt>
                <c:pt idx="6">
                  <c:v>67.209999999999994</c:v>
                </c:pt>
                <c:pt idx="7">
                  <c:v>81.13</c:v>
                </c:pt>
                <c:pt idx="8">
                  <c:v>55.82</c:v>
                </c:pt>
                <c:pt idx="9">
                  <c:v>66.66</c:v>
                </c:pt>
                <c:pt idx="10">
                  <c:v>81.66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42"/>
        <c:axId val="305934152"/>
        <c:axId val="305934544"/>
      </c:barChart>
      <c:catAx>
        <c:axId val="30593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34544"/>
        <c:crosses val="autoZero"/>
        <c:auto val="1"/>
        <c:lblAlgn val="ctr"/>
        <c:lblOffset val="100"/>
        <c:noMultiLvlLbl val="0"/>
      </c:catAx>
      <c:valAx>
        <c:axId val="3059345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341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 feel safe at school</c:v>
                </c:pt>
                <c:pt idx="1">
                  <c:v>The school does a good job trying to prevent bullying</c:v>
                </c:pt>
                <c:pt idx="2">
                  <c:v>Bullying was not a problem at school</c:v>
                </c:pt>
                <c:pt idx="3">
                  <c:v>School does not offer courses I want</c:v>
                </c:pt>
                <c:pt idx="4">
                  <c:v>Poor study habits</c:v>
                </c:pt>
                <c:pt idx="5">
                  <c:v>My classes were interesting</c:v>
                </c:pt>
                <c:pt idx="6">
                  <c:v>Using technology made learning fun</c:v>
                </c:pt>
                <c:pt idx="7">
                  <c:v>Using technology helped me learn</c:v>
                </c:pt>
                <c:pt idx="8">
                  <c:v>Classes poorly taught</c:v>
                </c:pt>
                <c:pt idx="9">
                  <c:v>School is boring</c:v>
                </c:pt>
                <c:pt idx="10">
                  <c:v>I enjoy being at school</c:v>
                </c:pt>
                <c:pt idx="11">
                  <c:v>I feel fully prepared for high school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88.59</c:v>
                </c:pt>
                <c:pt idx="1">
                  <c:v>61.39</c:v>
                </c:pt>
                <c:pt idx="2">
                  <c:v>71.55</c:v>
                </c:pt>
                <c:pt idx="3">
                  <c:v>33.020000000000003</c:v>
                </c:pt>
                <c:pt idx="4">
                  <c:v>34.82</c:v>
                </c:pt>
                <c:pt idx="5">
                  <c:v>72.52</c:v>
                </c:pt>
                <c:pt idx="6">
                  <c:v>80.69</c:v>
                </c:pt>
                <c:pt idx="7">
                  <c:v>76.06</c:v>
                </c:pt>
                <c:pt idx="8">
                  <c:v>44.64</c:v>
                </c:pt>
                <c:pt idx="9">
                  <c:v>60.33</c:v>
                </c:pt>
                <c:pt idx="10">
                  <c:v>63.15</c:v>
                </c:pt>
                <c:pt idx="11">
                  <c:v>86.48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 feel safe at school</c:v>
                </c:pt>
                <c:pt idx="1">
                  <c:v>The school does a good job trying to prevent bullying</c:v>
                </c:pt>
                <c:pt idx="2">
                  <c:v>Bullying was not a problem at school</c:v>
                </c:pt>
                <c:pt idx="3">
                  <c:v>School does not offer courses I want</c:v>
                </c:pt>
                <c:pt idx="4">
                  <c:v>Poor study habits</c:v>
                </c:pt>
                <c:pt idx="5">
                  <c:v>My classes were interesting</c:v>
                </c:pt>
                <c:pt idx="6">
                  <c:v>Using technology made learning fun</c:v>
                </c:pt>
                <c:pt idx="7">
                  <c:v>Using technology helped me learn</c:v>
                </c:pt>
                <c:pt idx="8">
                  <c:v>Classes poorly taught</c:v>
                </c:pt>
                <c:pt idx="9">
                  <c:v>School is boring</c:v>
                </c:pt>
                <c:pt idx="10">
                  <c:v>I enjoy being at school</c:v>
                </c:pt>
                <c:pt idx="11">
                  <c:v>I feel fully prepared for high school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80.69</c:v>
                </c:pt>
                <c:pt idx="1">
                  <c:v>44.24</c:v>
                </c:pt>
                <c:pt idx="2">
                  <c:v>65.78</c:v>
                </c:pt>
                <c:pt idx="3">
                  <c:v>51.37</c:v>
                </c:pt>
                <c:pt idx="4">
                  <c:v>40.36</c:v>
                </c:pt>
                <c:pt idx="5">
                  <c:v>50.87</c:v>
                </c:pt>
                <c:pt idx="6">
                  <c:v>81.069999999999993</c:v>
                </c:pt>
                <c:pt idx="7">
                  <c:v>79.27</c:v>
                </c:pt>
                <c:pt idx="8">
                  <c:v>64.22</c:v>
                </c:pt>
                <c:pt idx="9">
                  <c:v>72.8</c:v>
                </c:pt>
                <c:pt idx="10">
                  <c:v>45.12</c:v>
                </c:pt>
                <c:pt idx="11">
                  <c:v>73.569999999999993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AC628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 feel safe at school</c:v>
                </c:pt>
                <c:pt idx="1">
                  <c:v>The school does a good job trying to prevent bullying</c:v>
                </c:pt>
                <c:pt idx="2">
                  <c:v>Bullying was not a problem at school</c:v>
                </c:pt>
                <c:pt idx="3">
                  <c:v>School does not offer courses I want</c:v>
                </c:pt>
                <c:pt idx="4">
                  <c:v>Poor study habits</c:v>
                </c:pt>
                <c:pt idx="5">
                  <c:v>My classes were interesting</c:v>
                </c:pt>
                <c:pt idx="6">
                  <c:v>Using technology made learning fun</c:v>
                </c:pt>
                <c:pt idx="7">
                  <c:v>Using technology helped me learn</c:v>
                </c:pt>
                <c:pt idx="8">
                  <c:v>Classes poorly taught</c:v>
                </c:pt>
                <c:pt idx="9">
                  <c:v>School is boring</c:v>
                </c:pt>
                <c:pt idx="10">
                  <c:v>I enjoy being at school</c:v>
                </c:pt>
                <c:pt idx="11">
                  <c:v>I feel fully prepared for high school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86.25</c:v>
                </c:pt>
                <c:pt idx="1">
                  <c:v>47.32</c:v>
                </c:pt>
                <c:pt idx="2">
                  <c:v>67.42</c:v>
                </c:pt>
                <c:pt idx="3">
                  <c:v>38.28</c:v>
                </c:pt>
                <c:pt idx="4">
                  <c:v>33.590000000000003</c:v>
                </c:pt>
                <c:pt idx="5">
                  <c:v>49.99</c:v>
                </c:pt>
                <c:pt idx="6">
                  <c:v>79.06</c:v>
                </c:pt>
                <c:pt idx="7">
                  <c:v>70.53</c:v>
                </c:pt>
                <c:pt idx="8">
                  <c:v>60.93</c:v>
                </c:pt>
                <c:pt idx="9">
                  <c:v>75.56</c:v>
                </c:pt>
                <c:pt idx="10">
                  <c:v>47</c:v>
                </c:pt>
                <c:pt idx="11">
                  <c:v>70.040000000000006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42"/>
        <c:axId val="305935720"/>
        <c:axId val="305936112"/>
      </c:barChart>
      <c:catAx>
        <c:axId val="30593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36112"/>
        <c:crosses val="autoZero"/>
        <c:auto val="1"/>
        <c:lblAlgn val="ctr"/>
        <c:lblOffset val="100"/>
        <c:noMultiLvlLbl val="0"/>
      </c:catAx>
      <c:valAx>
        <c:axId val="3059361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357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 feel safe at school</c:v>
                </c:pt>
                <c:pt idx="1">
                  <c:v>The school does a good job trying to prevent bullying</c:v>
                </c:pt>
                <c:pt idx="2">
                  <c:v>Bullying was a problem at school</c:v>
                </c:pt>
                <c:pt idx="3">
                  <c:v>Poor study habits</c:v>
                </c:pt>
                <c:pt idx="4">
                  <c:v>Classes poorly taught</c:v>
                </c:pt>
                <c:pt idx="5">
                  <c:v>School does not offer courses I want</c:v>
                </c:pt>
                <c:pt idx="6">
                  <c:v>School is boring</c:v>
                </c:pt>
                <c:pt idx="7">
                  <c:v>I enjoy being at school</c:v>
                </c:pt>
                <c:pt idx="8">
                  <c:v>Learning can be fun</c:v>
                </c:pt>
                <c:pt idx="9">
                  <c:v>Using technology made learning fun</c:v>
                </c:pt>
                <c:pt idx="10">
                  <c:v>Using technology helped me learn more</c:v>
                </c:pt>
                <c:pt idx="11">
                  <c:v>I feel fully prepared for middle school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87.26</c:v>
                </c:pt>
                <c:pt idx="1">
                  <c:v>74.760000000000005</c:v>
                </c:pt>
                <c:pt idx="2">
                  <c:v>37.26</c:v>
                </c:pt>
                <c:pt idx="3">
                  <c:v>19.809999999999999</c:v>
                </c:pt>
                <c:pt idx="4">
                  <c:v>12.62</c:v>
                </c:pt>
                <c:pt idx="5">
                  <c:v>45.04</c:v>
                </c:pt>
                <c:pt idx="6">
                  <c:v>47.7</c:v>
                </c:pt>
                <c:pt idx="7">
                  <c:v>58.92</c:v>
                </c:pt>
                <c:pt idx="8">
                  <c:v>77.27</c:v>
                </c:pt>
                <c:pt idx="9">
                  <c:v>95.45</c:v>
                </c:pt>
                <c:pt idx="10">
                  <c:v>89.18</c:v>
                </c:pt>
                <c:pt idx="11">
                  <c:v>80.900000000000006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 feel safe at school</c:v>
                </c:pt>
                <c:pt idx="1">
                  <c:v>The school does a good job trying to prevent bullying</c:v>
                </c:pt>
                <c:pt idx="2">
                  <c:v>Bullying was a problem at school</c:v>
                </c:pt>
                <c:pt idx="3">
                  <c:v>Poor study habits</c:v>
                </c:pt>
                <c:pt idx="4">
                  <c:v>Classes poorly taught</c:v>
                </c:pt>
                <c:pt idx="5">
                  <c:v>School does not offer courses I want</c:v>
                </c:pt>
                <c:pt idx="6">
                  <c:v>School is boring</c:v>
                </c:pt>
                <c:pt idx="7">
                  <c:v>I enjoy being at school</c:v>
                </c:pt>
                <c:pt idx="8">
                  <c:v>Learning can be fun</c:v>
                </c:pt>
                <c:pt idx="9">
                  <c:v>Using technology made learning fun</c:v>
                </c:pt>
                <c:pt idx="10">
                  <c:v>Using technology helped me learn more</c:v>
                </c:pt>
                <c:pt idx="11">
                  <c:v>I feel fully prepared for middle school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91.6</c:v>
                </c:pt>
                <c:pt idx="1">
                  <c:v>68.739999999999995</c:v>
                </c:pt>
                <c:pt idx="2">
                  <c:v>22.89</c:v>
                </c:pt>
                <c:pt idx="3">
                  <c:v>19.079999999999998</c:v>
                </c:pt>
                <c:pt idx="4">
                  <c:v>23.66</c:v>
                </c:pt>
                <c:pt idx="5">
                  <c:v>36.64</c:v>
                </c:pt>
                <c:pt idx="6">
                  <c:v>51.5</c:v>
                </c:pt>
                <c:pt idx="7">
                  <c:v>53.02</c:v>
                </c:pt>
                <c:pt idx="8">
                  <c:v>68.489999999999995</c:v>
                </c:pt>
                <c:pt idx="9">
                  <c:v>94.64</c:v>
                </c:pt>
                <c:pt idx="10">
                  <c:v>88.84</c:v>
                </c:pt>
                <c:pt idx="11">
                  <c:v>81.53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AC628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I feel safe at school</c:v>
                </c:pt>
                <c:pt idx="1">
                  <c:v>The school does a good job trying to prevent bullying</c:v>
                </c:pt>
                <c:pt idx="2">
                  <c:v>Bullying was a problem at school</c:v>
                </c:pt>
                <c:pt idx="3">
                  <c:v>Poor study habits</c:v>
                </c:pt>
                <c:pt idx="4">
                  <c:v>Classes poorly taught</c:v>
                </c:pt>
                <c:pt idx="5">
                  <c:v>School does not offer courses I want</c:v>
                </c:pt>
                <c:pt idx="6">
                  <c:v>School is boring</c:v>
                </c:pt>
                <c:pt idx="7">
                  <c:v>I enjoy being at school</c:v>
                </c:pt>
                <c:pt idx="8">
                  <c:v>Learning can be fun</c:v>
                </c:pt>
                <c:pt idx="9">
                  <c:v>Using technology made learning fun</c:v>
                </c:pt>
                <c:pt idx="10">
                  <c:v>Using technology helped me learn more</c:v>
                </c:pt>
                <c:pt idx="11">
                  <c:v>I feel fully prepared for middle school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92.1</c:v>
                </c:pt>
                <c:pt idx="1">
                  <c:v>76.569999999999993</c:v>
                </c:pt>
                <c:pt idx="2">
                  <c:v>26.11</c:v>
                </c:pt>
                <c:pt idx="3">
                  <c:v>18.010000000000002</c:v>
                </c:pt>
                <c:pt idx="4">
                  <c:v>11.71</c:v>
                </c:pt>
                <c:pt idx="5">
                  <c:v>36.93</c:v>
                </c:pt>
                <c:pt idx="6">
                  <c:v>20.9</c:v>
                </c:pt>
                <c:pt idx="7">
                  <c:v>78.94</c:v>
                </c:pt>
                <c:pt idx="8">
                  <c:v>84.68</c:v>
                </c:pt>
                <c:pt idx="9">
                  <c:v>87.27</c:v>
                </c:pt>
                <c:pt idx="10">
                  <c:v>77.67</c:v>
                </c:pt>
                <c:pt idx="11">
                  <c:v>71.62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42"/>
        <c:axId val="307058048"/>
        <c:axId val="307058440"/>
      </c:barChart>
      <c:catAx>
        <c:axId val="3070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058440"/>
        <c:crosses val="autoZero"/>
        <c:auto val="1"/>
        <c:lblAlgn val="ctr"/>
        <c:lblOffset val="100"/>
        <c:noMultiLvlLbl val="0"/>
      </c:catAx>
      <c:valAx>
        <c:axId val="3070584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0580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6th
Grade</c:v>
                </c:pt>
                <c:pt idx="1">
                  <c:v>7th 
Grade</c:v>
                </c:pt>
                <c:pt idx="2">
                  <c:v>8th 
Grade</c:v>
                </c:pt>
                <c:pt idx="3">
                  <c:v>9th
 Grade</c:v>
                </c:pt>
                <c:pt idx="4">
                  <c:v>10th  Grade</c:v>
                </c:pt>
                <c:pt idx="5">
                  <c:v>11th  Grade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51.7</c:v>
                </c:pt>
                <c:pt idx="1">
                  <c:v>49.4</c:v>
                </c:pt>
                <c:pt idx="2">
                  <c:v>47.4</c:v>
                </c:pt>
                <c:pt idx="3">
                  <c:v>56.2</c:v>
                </c:pt>
                <c:pt idx="4">
                  <c:v>33.9</c:v>
                </c:pt>
                <c:pt idx="5">
                  <c:v>33.6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6th
Grade</c:v>
                </c:pt>
                <c:pt idx="1">
                  <c:v>7th 
Grade</c:v>
                </c:pt>
                <c:pt idx="2">
                  <c:v>8th 
Grade</c:v>
                </c:pt>
                <c:pt idx="3">
                  <c:v>9th
 Grade</c:v>
                </c:pt>
                <c:pt idx="4">
                  <c:v>10th  Grade</c:v>
                </c:pt>
                <c:pt idx="5">
                  <c:v>11th  Grade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58.5</c:v>
                </c:pt>
                <c:pt idx="1">
                  <c:v>52.9</c:v>
                </c:pt>
                <c:pt idx="2">
                  <c:v>56.9</c:v>
                </c:pt>
                <c:pt idx="3">
                  <c:v>44.2</c:v>
                </c:pt>
                <c:pt idx="4">
                  <c:v>45</c:v>
                </c:pt>
                <c:pt idx="5">
                  <c:v>34.700000000000003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AC628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6th
Grade</c:v>
                </c:pt>
                <c:pt idx="1">
                  <c:v>7th 
Grade</c:v>
                </c:pt>
                <c:pt idx="2">
                  <c:v>8th 
Grade</c:v>
                </c:pt>
                <c:pt idx="3">
                  <c:v>9th
 Grade</c:v>
                </c:pt>
                <c:pt idx="4">
                  <c:v>10th  Grade</c:v>
                </c:pt>
                <c:pt idx="5">
                  <c:v>11th  Grade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56.1</c:v>
                </c:pt>
                <c:pt idx="1">
                  <c:v>49.5</c:v>
                </c:pt>
                <c:pt idx="2">
                  <c:v>51.6</c:v>
                </c:pt>
                <c:pt idx="3">
                  <c:v>32</c:v>
                </c:pt>
                <c:pt idx="4">
                  <c:v>19.2</c:v>
                </c:pt>
                <c:pt idx="5">
                  <c:v>20.8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42"/>
        <c:axId val="307059616"/>
        <c:axId val="307060008"/>
      </c:barChart>
      <c:catAx>
        <c:axId val="30705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060008"/>
        <c:crosses val="autoZero"/>
        <c:auto val="1"/>
        <c:lblAlgn val="ctr"/>
        <c:lblOffset val="100"/>
        <c:noMultiLvlLbl val="0"/>
      </c:catAx>
      <c:valAx>
        <c:axId val="3070600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059616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cat>
            <c:strRef>
              <c:f>Sheet1!$A$8:$A$14</c:f>
              <c:strCache>
                <c:ptCount val="7"/>
                <c:pt idx="0">
                  <c:v>MS Female</c:v>
                </c:pt>
                <c:pt idx="1">
                  <c:v>MS Male</c:v>
                </c:pt>
                <c:pt idx="2">
                  <c:v>Total MS</c:v>
                </c:pt>
                <c:pt idx="4">
                  <c:v>HS Female</c:v>
                </c:pt>
                <c:pt idx="5">
                  <c:v>HS
Male</c:v>
                </c:pt>
                <c:pt idx="6">
                  <c:v>Total HS</c:v>
                </c:pt>
              </c:strCache>
            </c:strRef>
          </c:cat>
          <c:val>
            <c:numRef>
              <c:f>Sheet1!$B$8:$B$14</c:f>
              <c:numCache>
                <c:formatCode>General</c:formatCode>
                <c:ptCount val="7"/>
                <c:pt idx="0">
                  <c:v>52</c:v>
                </c:pt>
                <c:pt idx="1">
                  <c:v>46.3</c:v>
                </c:pt>
                <c:pt idx="2">
                  <c:v>49.4</c:v>
                </c:pt>
                <c:pt idx="4">
                  <c:v>37.4</c:v>
                </c:pt>
                <c:pt idx="5">
                  <c:v>46.2</c:v>
                </c:pt>
                <c:pt idx="6">
                  <c:v>41.8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Sheet1!$A$8:$A$14</c:f>
              <c:strCache>
                <c:ptCount val="7"/>
                <c:pt idx="0">
                  <c:v>MS Female</c:v>
                </c:pt>
                <c:pt idx="1">
                  <c:v>MS Male</c:v>
                </c:pt>
                <c:pt idx="2">
                  <c:v>Total MS</c:v>
                </c:pt>
                <c:pt idx="4">
                  <c:v>HS Female</c:v>
                </c:pt>
                <c:pt idx="5">
                  <c:v>HS
Male</c:v>
                </c:pt>
                <c:pt idx="6">
                  <c:v>Total HS</c:v>
                </c:pt>
              </c:strCache>
            </c:strRef>
          </c:cat>
          <c:val>
            <c:numRef>
              <c:f>Sheet1!$C$8:$C$14</c:f>
              <c:numCache>
                <c:formatCode>General</c:formatCode>
                <c:ptCount val="7"/>
                <c:pt idx="0">
                  <c:v>58</c:v>
                </c:pt>
                <c:pt idx="1">
                  <c:v>55</c:v>
                </c:pt>
                <c:pt idx="2">
                  <c:v>56.6</c:v>
                </c:pt>
                <c:pt idx="4">
                  <c:v>49.1</c:v>
                </c:pt>
                <c:pt idx="5">
                  <c:v>34.299999999999997</c:v>
                </c:pt>
                <c:pt idx="6">
                  <c:v>41.9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AC628"/>
            </a:solidFill>
            <a:ln>
              <a:noFill/>
            </a:ln>
            <a:effectLst/>
          </c:spPr>
          <c:invertIfNegative val="0"/>
          <c:cat>
            <c:strRef>
              <c:f>Sheet1!$A$8:$A$14</c:f>
              <c:strCache>
                <c:ptCount val="7"/>
                <c:pt idx="0">
                  <c:v>MS Female</c:v>
                </c:pt>
                <c:pt idx="1">
                  <c:v>MS Male</c:v>
                </c:pt>
                <c:pt idx="2">
                  <c:v>Total MS</c:v>
                </c:pt>
                <c:pt idx="4">
                  <c:v>HS Female</c:v>
                </c:pt>
                <c:pt idx="5">
                  <c:v>HS
Male</c:v>
                </c:pt>
                <c:pt idx="6">
                  <c:v>Total HS</c:v>
                </c:pt>
              </c:strCache>
            </c:strRef>
          </c:cat>
          <c:val>
            <c:numRef>
              <c:f>Sheet1!$D$8:$D$14</c:f>
              <c:numCache>
                <c:formatCode>General</c:formatCode>
                <c:ptCount val="7"/>
                <c:pt idx="0">
                  <c:v>60.6</c:v>
                </c:pt>
                <c:pt idx="1">
                  <c:v>42.8</c:v>
                </c:pt>
                <c:pt idx="2">
                  <c:v>52.4</c:v>
                </c:pt>
                <c:pt idx="4">
                  <c:v>29.2</c:v>
                </c:pt>
                <c:pt idx="5">
                  <c:v>20</c:v>
                </c:pt>
                <c:pt idx="6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42"/>
        <c:axId val="307845696"/>
        <c:axId val="307846088"/>
      </c:barChart>
      <c:catAx>
        <c:axId val="30784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846088"/>
        <c:crosses val="autoZero"/>
        <c:auto val="1"/>
        <c:lblAlgn val="ctr"/>
        <c:lblOffset val="100"/>
        <c:noMultiLvlLbl val="0"/>
      </c:catAx>
      <c:valAx>
        <c:axId val="3078460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845696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6th
Grade</c:v>
                </c:pt>
                <c:pt idx="1">
                  <c:v>7th 
Grade</c:v>
                </c:pt>
                <c:pt idx="2">
                  <c:v>8th 
Grade</c:v>
                </c:pt>
                <c:pt idx="3">
                  <c:v>9th
 Grade</c:v>
                </c:pt>
                <c:pt idx="4">
                  <c:v>10th  Grade</c:v>
                </c:pt>
                <c:pt idx="5">
                  <c:v>11th  Grade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17.8</c:v>
                </c:pt>
                <c:pt idx="1">
                  <c:v>20.7</c:v>
                </c:pt>
                <c:pt idx="2">
                  <c:v>28.4</c:v>
                </c:pt>
                <c:pt idx="3">
                  <c:v>24</c:v>
                </c:pt>
                <c:pt idx="4">
                  <c:v>15.6</c:v>
                </c:pt>
                <c:pt idx="5">
                  <c:v>8.1999999999999993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6th
Grade</c:v>
                </c:pt>
                <c:pt idx="1">
                  <c:v>7th 
Grade</c:v>
                </c:pt>
                <c:pt idx="2">
                  <c:v>8th 
Grade</c:v>
                </c:pt>
                <c:pt idx="3">
                  <c:v>9th
 Grade</c:v>
                </c:pt>
                <c:pt idx="4">
                  <c:v>10th  Grade</c:v>
                </c:pt>
                <c:pt idx="5">
                  <c:v>11th  Grade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27.4</c:v>
                </c:pt>
                <c:pt idx="1">
                  <c:v>36.5</c:v>
                </c:pt>
                <c:pt idx="2">
                  <c:v>33.9</c:v>
                </c:pt>
                <c:pt idx="3">
                  <c:v>22.1</c:v>
                </c:pt>
                <c:pt idx="4">
                  <c:v>15.5</c:v>
                </c:pt>
                <c:pt idx="5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AC628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6th
Grade</c:v>
                </c:pt>
                <c:pt idx="1">
                  <c:v>7th 
Grade</c:v>
                </c:pt>
                <c:pt idx="2">
                  <c:v>8th 
Grade</c:v>
                </c:pt>
                <c:pt idx="3">
                  <c:v>9th
 Grade</c:v>
                </c:pt>
                <c:pt idx="4">
                  <c:v>10th  Grade</c:v>
                </c:pt>
                <c:pt idx="5">
                  <c:v>11th  Grade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22.8</c:v>
                </c:pt>
                <c:pt idx="1">
                  <c:v>34.299999999999997</c:v>
                </c:pt>
                <c:pt idx="2">
                  <c:v>27.8</c:v>
                </c:pt>
                <c:pt idx="3">
                  <c:v>22.7</c:v>
                </c:pt>
                <c:pt idx="4">
                  <c:v>14.2</c:v>
                </c:pt>
                <c:pt idx="5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42"/>
        <c:axId val="307847264"/>
        <c:axId val="307847656"/>
      </c:barChart>
      <c:catAx>
        <c:axId val="3078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847656"/>
        <c:crosses val="autoZero"/>
        <c:auto val="1"/>
        <c:lblAlgn val="ctr"/>
        <c:lblOffset val="100"/>
        <c:noMultiLvlLbl val="0"/>
      </c:catAx>
      <c:valAx>
        <c:axId val="3078476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847264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MS Female</c:v>
                </c:pt>
                <c:pt idx="1">
                  <c:v>MS Male</c:v>
                </c:pt>
                <c:pt idx="2">
                  <c:v>Total MS</c:v>
                </c:pt>
                <c:pt idx="4">
                  <c:v>HS Female</c:v>
                </c:pt>
                <c:pt idx="5">
                  <c:v>HS
Male</c:v>
                </c:pt>
                <c:pt idx="6">
                  <c:v>Total HS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32.9</c:v>
                </c:pt>
                <c:pt idx="1">
                  <c:v>10.1</c:v>
                </c:pt>
                <c:pt idx="2">
                  <c:v>22.4</c:v>
                </c:pt>
                <c:pt idx="4">
                  <c:v>17</c:v>
                </c:pt>
                <c:pt idx="5">
                  <c:v>14.5</c:v>
                </c:pt>
                <c:pt idx="6">
                  <c:v>15.8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MS Female</c:v>
                </c:pt>
                <c:pt idx="1">
                  <c:v>MS Male</c:v>
                </c:pt>
                <c:pt idx="2">
                  <c:v>Total MS</c:v>
                </c:pt>
                <c:pt idx="4">
                  <c:v>HS Female</c:v>
                </c:pt>
                <c:pt idx="5">
                  <c:v>HS
Male</c:v>
                </c:pt>
                <c:pt idx="6">
                  <c:v>Total HS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39.799999999999997</c:v>
                </c:pt>
                <c:pt idx="1">
                  <c:v>24.3</c:v>
                </c:pt>
                <c:pt idx="2">
                  <c:v>32.299999999999997</c:v>
                </c:pt>
                <c:pt idx="4">
                  <c:v>21.2</c:v>
                </c:pt>
                <c:pt idx="5">
                  <c:v>16.899999999999999</c:v>
                </c:pt>
                <c:pt idx="6">
                  <c:v>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AC628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MS Female</c:v>
                </c:pt>
                <c:pt idx="1">
                  <c:v>MS Male</c:v>
                </c:pt>
                <c:pt idx="2">
                  <c:v>Total MS</c:v>
                </c:pt>
                <c:pt idx="4">
                  <c:v>HS Female</c:v>
                </c:pt>
                <c:pt idx="5">
                  <c:v>HS
Male</c:v>
                </c:pt>
                <c:pt idx="6">
                  <c:v>Total HS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36.200000000000003</c:v>
                </c:pt>
                <c:pt idx="1">
                  <c:v>18.100000000000001</c:v>
                </c:pt>
                <c:pt idx="2">
                  <c:v>27.7</c:v>
                </c:pt>
                <c:pt idx="4">
                  <c:v>24.6</c:v>
                </c:pt>
                <c:pt idx="5">
                  <c:v>13.7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42"/>
        <c:axId val="307848832"/>
        <c:axId val="307849224"/>
      </c:barChart>
      <c:catAx>
        <c:axId val="30784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849224"/>
        <c:crosses val="autoZero"/>
        <c:auto val="1"/>
        <c:lblAlgn val="ctr"/>
        <c:lblOffset val="100"/>
        <c:noMultiLvlLbl val="0"/>
      </c:catAx>
      <c:valAx>
        <c:axId val="30784922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848832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11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en-US" dirty="0" smtClean="0"/>
              <a:t>Expenditures</a:t>
            </a:r>
            <a:endParaRPr lang="en-US" dirty="0"/>
          </a:p>
        </c:rich>
      </c:tx>
      <c:layout>
        <c:manualLayout>
          <c:xMode val="edge"/>
          <c:yMode val="edge"/>
          <c:x val="0.43765521988110273"/>
          <c:y val="1.5448125124854582E-2"/>
        </c:manualLayout>
      </c:layout>
      <c:overlay val="0"/>
      <c:spPr>
        <a:noFill/>
        <a:ln w="243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87823208845882"/>
          <c:y val="0.13148862940890022"/>
          <c:w val="0.6914581159282801"/>
          <c:h val="0.6489983839828500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24375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2437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D6E71"/>
              </a:solidFill>
              <a:ln w="243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0.12997794535455973"/>
                  <c:y val="-7.9271467584770532E-3"/>
                </c:manualLayout>
              </c:layout>
              <c:tx>
                <c:rich>
                  <a:bodyPr/>
                  <a:lstStyle/>
                  <a:p>
                    <a:fld id="{6D69EF23-2311-420D-BB43-D9C0742006F1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5265365925644836"/>
                  <c:y val="9.7083115757047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4375">
                <a:noFill/>
              </a:ln>
            </c:spPr>
            <c:txPr>
              <a:bodyPr/>
              <a:lstStyle/>
              <a:p>
                <a:pPr>
                  <a:defRPr sz="1919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Salaries 
&amp; Benefits</c:v>
                </c:pt>
                <c:pt idx="1">
                  <c:v>Fund 27
Transfer</c:v>
                </c:pt>
                <c:pt idx="2">
                  <c:v>Other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68</c:v>
                </c:pt>
                <c:pt idx="1">
                  <c:v>7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4375">
          <a:noFill/>
        </a:ln>
      </c:spPr>
    </c:plotArea>
    <c:legend>
      <c:legendPos val="b"/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7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6th
Grade</c:v>
                </c:pt>
                <c:pt idx="1">
                  <c:v>7th 
Grade</c:v>
                </c:pt>
                <c:pt idx="2">
                  <c:v>8th 
Grade</c:v>
                </c:pt>
                <c:pt idx="3">
                  <c:v>9th
 Grade</c:v>
                </c:pt>
                <c:pt idx="4">
                  <c:v>10th  Grade</c:v>
                </c:pt>
                <c:pt idx="5">
                  <c:v>11th  Grade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50.6</c:v>
                </c:pt>
                <c:pt idx="2">
                  <c:v>39.700000000000003</c:v>
                </c:pt>
                <c:pt idx="3">
                  <c:v>53.7</c:v>
                </c:pt>
                <c:pt idx="4">
                  <c:v>43.1</c:v>
                </c:pt>
                <c:pt idx="5">
                  <c:v>45.5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6th
Grade</c:v>
                </c:pt>
                <c:pt idx="1">
                  <c:v>7th 
Grade</c:v>
                </c:pt>
                <c:pt idx="2">
                  <c:v>8th 
Grade</c:v>
                </c:pt>
                <c:pt idx="3">
                  <c:v>9th
 Grade</c:v>
                </c:pt>
                <c:pt idx="4">
                  <c:v>10th  Grade</c:v>
                </c:pt>
                <c:pt idx="5">
                  <c:v>11th  Grade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52.6</c:v>
                </c:pt>
                <c:pt idx="1">
                  <c:v>50</c:v>
                </c:pt>
                <c:pt idx="2">
                  <c:v>39.4</c:v>
                </c:pt>
                <c:pt idx="3">
                  <c:v>47.1</c:v>
                </c:pt>
                <c:pt idx="4">
                  <c:v>34.9</c:v>
                </c:pt>
                <c:pt idx="5">
                  <c:v>41.1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AC628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6th
Grade</c:v>
                </c:pt>
                <c:pt idx="1">
                  <c:v>7th 
Grade</c:v>
                </c:pt>
                <c:pt idx="2">
                  <c:v>8th 
Grade</c:v>
                </c:pt>
                <c:pt idx="3">
                  <c:v>9th
 Grade</c:v>
                </c:pt>
                <c:pt idx="4">
                  <c:v>10th  Grade</c:v>
                </c:pt>
                <c:pt idx="5">
                  <c:v>11th  Grade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59.3</c:v>
                </c:pt>
                <c:pt idx="1">
                  <c:v>58.1</c:v>
                </c:pt>
                <c:pt idx="2">
                  <c:v>44.4</c:v>
                </c:pt>
                <c:pt idx="3">
                  <c:v>43.8</c:v>
                </c:pt>
                <c:pt idx="4">
                  <c:v>34.200000000000003</c:v>
                </c:pt>
                <c:pt idx="5">
                  <c:v>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42"/>
        <c:axId val="306917192"/>
        <c:axId val="306917584"/>
      </c:barChart>
      <c:catAx>
        <c:axId val="30691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917584"/>
        <c:crosses val="autoZero"/>
        <c:auto val="1"/>
        <c:lblAlgn val="ctr"/>
        <c:lblOffset val="100"/>
        <c:noMultiLvlLbl val="0"/>
      </c:catAx>
      <c:valAx>
        <c:axId val="3069175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917192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cat>
            <c:strRef>
              <c:f>Sheet1!$A$8:$A$14</c:f>
              <c:strCache>
                <c:ptCount val="7"/>
                <c:pt idx="0">
                  <c:v>MS Female</c:v>
                </c:pt>
                <c:pt idx="1">
                  <c:v>MS Male</c:v>
                </c:pt>
                <c:pt idx="2">
                  <c:v>Total MS</c:v>
                </c:pt>
                <c:pt idx="4">
                  <c:v>HS Female</c:v>
                </c:pt>
                <c:pt idx="5">
                  <c:v>HS
Male</c:v>
                </c:pt>
                <c:pt idx="6">
                  <c:v>Total HS</c:v>
                </c:pt>
              </c:strCache>
            </c:strRef>
          </c:cat>
          <c:val>
            <c:numRef>
              <c:f>Sheet1!$B$8:$B$14</c:f>
              <c:numCache>
                <c:formatCode>General</c:formatCode>
                <c:ptCount val="7"/>
                <c:pt idx="0">
                  <c:v>43.9</c:v>
                </c:pt>
                <c:pt idx="1">
                  <c:v>49</c:v>
                </c:pt>
                <c:pt idx="2">
                  <c:v>46.3</c:v>
                </c:pt>
                <c:pt idx="4">
                  <c:v>56.6</c:v>
                </c:pt>
                <c:pt idx="5">
                  <c:v>38.700000000000003</c:v>
                </c:pt>
                <c:pt idx="6">
                  <c:v>47.6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Sheet1!$A$8:$A$14</c:f>
              <c:strCache>
                <c:ptCount val="7"/>
                <c:pt idx="0">
                  <c:v>MS Female</c:v>
                </c:pt>
                <c:pt idx="1">
                  <c:v>MS Male</c:v>
                </c:pt>
                <c:pt idx="2">
                  <c:v>Total MS</c:v>
                </c:pt>
                <c:pt idx="4">
                  <c:v>HS Female</c:v>
                </c:pt>
                <c:pt idx="5">
                  <c:v>HS
Male</c:v>
                </c:pt>
                <c:pt idx="6">
                  <c:v>Total HS</c:v>
                </c:pt>
              </c:strCache>
            </c:strRef>
          </c:cat>
          <c:val>
            <c:numRef>
              <c:f>Sheet1!$C$8:$C$14</c:f>
              <c:numCache>
                <c:formatCode>General</c:formatCode>
                <c:ptCount val="7"/>
                <c:pt idx="0">
                  <c:v>49.7</c:v>
                </c:pt>
                <c:pt idx="1">
                  <c:v>45.6</c:v>
                </c:pt>
                <c:pt idx="2">
                  <c:v>47.7</c:v>
                </c:pt>
                <c:pt idx="4">
                  <c:v>50.3</c:v>
                </c:pt>
                <c:pt idx="5">
                  <c:v>30.1</c:v>
                </c:pt>
                <c:pt idx="6">
                  <c:v>40.4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AC628"/>
            </a:solidFill>
            <a:ln>
              <a:noFill/>
            </a:ln>
            <a:effectLst/>
          </c:spPr>
          <c:invertIfNegative val="0"/>
          <c:cat>
            <c:strRef>
              <c:f>Sheet1!$A$8:$A$14</c:f>
              <c:strCache>
                <c:ptCount val="7"/>
                <c:pt idx="0">
                  <c:v>MS Female</c:v>
                </c:pt>
                <c:pt idx="1">
                  <c:v>MS Male</c:v>
                </c:pt>
                <c:pt idx="2">
                  <c:v>Total MS</c:v>
                </c:pt>
                <c:pt idx="4">
                  <c:v>HS Female</c:v>
                </c:pt>
                <c:pt idx="5">
                  <c:v>HS
Male</c:v>
                </c:pt>
                <c:pt idx="6">
                  <c:v>Total HS</c:v>
                </c:pt>
              </c:strCache>
            </c:strRef>
          </c:cat>
          <c:val>
            <c:numRef>
              <c:f>Sheet1!$D$8:$D$14</c:f>
              <c:numCache>
                <c:formatCode>General</c:formatCode>
                <c:ptCount val="7"/>
                <c:pt idx="0">
                  <c:v>58</c:v>
                </c:pt>
                <c:pt idx="1">
                  <c:v>48.8</c:v>
                </c:pt>
                <c:pt idx="2">
                  <c:v>53.3</c:v>
                </c:pt>
                <c:pt idx="4">
                  <c:v>50.3</c:v>
                </c:pt>
                <c:pt idx="5">
                  <c:v>28.6</c:v>
                </c:pt>
                <c:pt idx="6">
                  <c:v>39.200000000000003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overlap val="42"/>
        <c:axId val="306918760"/>
        <c:axId val="306919152"/>
      </c:barChart>
      <c:catAx>
        <c:axId val="30691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919152"/>
        <c:crosses val="autoZero"/>
        <c:auto val="1"/>
        <c:lblAlgn val="ctr"/>
        <c:lblOffset val="100"/>
        <c:noMultiLvlLbl val="0"/>
      </c:catAx>
      <c:valAx>
        <c:axId val="3069191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918760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Taxes</c:v>
                </c:pt>
              </c:strCache>
            </c:strRef>
          </c:tx>
          <c:spPr>
            <a:solidFill>
              <a:srgbClr val="6D6E7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</c:v>
                </c:pt>
                <c:pt idx="1">
                  <c:v>60</c:v>
                </c:pt>
                <c:pt idx="2">
                  <c:v>80</c:v>
                </c:pt>
                <c:pt idx="3">
                  <c:v>85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State Aid</c:v>
                </c:pt>
              </c:strCache>
            </c:strRef>
          </c:tx>
          <c:spPr>
            <a:solidFill>
              <a:srgbClr val="FAC628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15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serLines>
          <c:spPr>
            <a:ln w="22225" cap="flat" cmpd="sng" algn="ctr">
              <a:solidFill>
                <a:schemeClr val="tx1"/>
              </a:solidFill>
              <a:round/>
            </a:ln>
            <a:effectLst/>
          </c:spPr>
        </c:serLines>
        <c:axId val="308447832"/>
        <c:axId val="308448224"/>
      </c:barChart>
      <c:catAx>
        <c:axId val="308447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448224"/>
        <c:crosses val="autoZero"/>
        <c:auto val="1"/>
        <c:lblAlgn val="ctr"/>
        <c:lblOffset val="100"/>
        <c:noMultiLvlLbl val="0"/>
      </c:catAx>
      <c:valAx>
        <c:axId val="308448224"/>
        <c:scaling>
          <c:orientation val="minMax"/>
          <c:max val="150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30844783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11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en-US" dirty="0" smtClean="0"/>
              <a:t>Revenues</a:t>
            </a:r>
            <a:endParaRPr lang="en-US" dirty="0"/>
          </a:p>
        </c:rich>
      </c:tx>
      <c:layout>
        <c:manualLayout>
          <c:xMode val="edge"/>
          <c:yMode val="edge"/>
          <c:x val="0.43765521988110273"/>
          <c:y val="1.5448125124854582E-2"/>
        </c:manualLayout>
      </c:layout>
      <c:overlay val="0"/>
      <c:spPr>
        <a:noFill/>
        <a:ln w="243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959566927051189"/>
          <c:y val="0.13156900331278815"/>
          <c:w val="0.59975721780514124"/>
          <c:h val="0.6352726414816124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24375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2437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D6E71"/>
              </a:solidFill>
              <a:ln w="243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0.14124893620378112"/>
                  <c:y val="7.0274754981470011E-2"/>
                </c:manualLayout>
              </c:layout>
              <c:tx>
                <c:rich>
                  <a:bodyPr/>
                  <a:lstStyle/>
                  <a:p>
                    <a:fld id="{6D69EF23-2311-420D-BB43-D9C0742006F1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5.5398330779603697E-2"/>
                  <c:y val="8.88931158886038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04809004202262"/>
                      <c:h val="6.5222778326798209E-2"/>
                    </c:manualLayout>
                  </c15:layout>
                </c:ext>
              </c:extLst>
            </c:dLbl>
            <c:numFmt formatCode="0%" sourceLinked="0"/>
            <c:spPr>
              <a:noFill/>
              <a:ln w="24375">
                <a:noFill/>
              </a:ln>
            </c:spPr>
            <c:txPr>
              <a:bodyPr/>
              <a:lstStyle/>
              <a:p>
                <a:pPr>
                  <a:defRPr sz="1919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Property
Taxes
(LOCAL)</c:v>
                </c:pt>
                <c:pt idx="1">
                  <c:v>Equalization
Aid
(STATE)</c:v>
                </c:pt>
                <c:pt idx="2">
                  <c:v>Other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</c:v>
                </c:pt>
                <c:pt idx="1">
                  <c:v>0.22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4375">
          <a:noFill/>
        </a:ln>
      </c:spPr>
    </c:plotArea>
    <c:legend>
      <c:legendPos val="b"/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7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3538873994638"/>
          <c:y val="0.24535315985130113"/>
          <c:w val="0.36997319034852549"/>
          <c:h val="0.513011152416356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3596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45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18230563002683"/>
          <c:y val="0.20074349442379183"/>
          <c:w val="0.43431635388739948"/>
          <c:h val="0.6022304832713755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8108">
              <a:solidFill>
                <a:schemeClr val="tx1"/>
              </a:solidFill>
              <a:prstDash val="solid"/>
            </a:ln>
          </c:spPr>
          <c:explosion val="7"/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1810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D6E71"/>
              </a:solidFill>
              <a:ln w="1810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1"/>
              <c:tx>
                <c:rich>
                  <a:bodyPr/>
                  <a:lstStyle/>
                  <a:p>
                    <a:fld id="{AF1650FA-BD94-4300-94A7-E6E3D37B1896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148C682F-E3B1-4C56-951F-A09161EA3A43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 w="36215">
                <a:noFill/>
              </a:ln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Salaries</c:v>
                </c:pt>
                <c:pt idx="1">
                  <c:v>Benefits</c:v>
                </c:pt>
                <c:pt idx="2">
                  <c:v>Other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0.52</c:v>
                </c:pt>
                <c:pt idx="1">
                  <c:v>0.23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3621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65" b="1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3538873994638"/>
          <c:y val="0.24535315985130113"/>
          <c:w val="0.36997319034852549"/>
          <c:h val="0.5130111524163568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3596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3045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11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en-US"/>
              <a:t>Cost in Budget</a:t>
            </a:r>
          </a:p>
        </c:rich>
      </c:tx>
      <c:layout>
        <c:manualLayout>
          <c:xMode val="edge"/>
          <c:yMode val="edge"/>
          <c:x val="0.26012793176972282"/>
          <c:y val="9.4786729857819912E-3"/>
        </c:manualLayout>
      </c:layout>
      <c:overlay val="0"/>
      <c:spPr>
        <a:noFill/>
        <a:ln w="243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804646106991637"/>
          <c:y val="0.16196195019917978"/>
          <c:w val="0.70645228785201752"/>
          <c:h val="0.7482858787999858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Teachers</c:v>
                </c:pt>
              </c:strCache>
            </c:strRef>
          </c:tx>
          <c:spPr>
            <a:solidFill>
              <a:schemeClr val="accent1"/>
            </a:solidFill>
            <a:ln w="24375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2437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D6E71"/>
              </a:solidFill>
              <a:ln w="243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0.18123957573620791"/>
                  <c:y val="-3.260179320556069E-2"/>
                </c:manualLayout>
              </c:layout>
              <c:tx>
                <c:rich>
                  <a:bodyPr/>
                  <a:lstStyle/>
                  <a:p>
                    <a:fld id="{6D69EF23-2311-420D-BB43-D9C0742006F1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 w="24375">
                <a:noFill/>
              </a:ln>
            </c:spPr>
            <c:txPr>
              <a:bodyPr/>
              <a:lstStyle/>
              <a:p>
                <a:pPr>
                  <a:defRPr sz="1919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Teachers</c:v>
                </c:pt>
                <c:pt idx="1">
                  <c:v>Admin</c:v>
                </c:pt>
                <c:pt idx="2">
                  <c:v>Support Staff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8320355</c:v>
                </c:pt>
                <c:pt idx="1">
                  <c:v>2060972</c:v>
                </c:pt>
                <c:pt idx="2">
                  <c:v>2926034.78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4375">
          <a:noFill/>
        </a:ln>
      </c:spPr>
    </c:plotArea>
    <c:legend>
      <c:legendPos val="b"/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7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11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r>
              <a:rPr lang="en-US" dirty="0" smtClean="0"/>
              <a:t>FTE</a:t>
            </a:r>
            <a:endParaRPr lang="en-US" dirty="0"/>
          </a:p>
        </c:rich>
      </c:tx>
      <c:layout>
        <c:manualLayout>
          <c:xMode val="edge"/>
          <c:yMode val="edge"/>
          <c:x val="0.43765521988110273"/>
          <c:y val="1.5448125124854582E-2"/>
        </c:manualLayout>
      </c:layout>
      <c:overlay val="0"/>
      <c:spPr>
        <a:noFill/>
        <a:ln w="243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058960756508944"/>
          <c:y val="0.14405339663215785"/>
          <c:w val="0.70645228785201752"/>
          <c:h val="0.7482858787999858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Teachers</c:v>
                </c:pt>
              </c:strCache>
            </c:strRef>
          </c:tx>
          <c:spPr>
            <a:solidFill>
              <a:schemeClr val="accent1"/>
            </a:solidFill>
            <a:ln w="24375">
              <a:solidFill>
                <a:schemeClr val="tx1"/>
              </a:solidFill>
              <a:prstDash val="solid"/>
            </a:ln>
          </c:spPr>
          <c:explosion val="10"/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2437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D6E71"/>
              </a:solidFill>
              <a:ln w="2437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0.12488170949827518"/>
                  <c:y val="-0.11319028425715931"/>
                </c:manualLayout>
              </c:layout>
              <c:tx>
                <c:rich>
                  <a:bodyPr/>
                  <a:lstStyle/>
                  <a:p>
                    <a:fld id="{6D69EF23-2311-420D-BB43-D9C0742006F1}" type="PERCENTAGE">
                      <a:rPr lang="en-US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 w="24375">
                <a:noFill/>
              </a:ln>
            </c:spPr>
            <c:txPr>
              <a:bodyPr/>
              <a:lstStyle/>
              <a:p>
                <a:pPr>
                  <a:defRPr sz="1919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Teachers</c:v>
                </c:pt>
                <c:pt idx="1">
                  <c:v>Admin</c:v>
                </c:pt>
                <c:pt idx="2">
                  <c:v>Support Staff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109.56</c:v>
                </c:pt>
                <c:pt idx="1">
                  <c:v>18.95</c:v>
                </c:pt>
                <c:pt idx="2">
                  <c:v>70.98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4375">
          <a:noFill/>
        </a:ln>
      </c:spPr>
    </c:plotArea>
    <c:legend>
      <c:legendPos val="b"/>
      <c:overlay val="0"/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27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1498458547967"/>
          <c:y val="7.2597771499709002E-2"/>
          <c:w val="0.85349611542730297"/>
          <c:h val="0.78140293637846658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West</c:v>
                </c:pt>
              </c:strCache>
            </c:strRef>
          </c:tx>
          <c:spPr>
            <a:ln w="44450">
              <a:solidFill>
                <a:srgbClr val="FAC628"/>
              </a:solidFill>
              <a:prstDash val="solid"/>
            </a:ln>
          </c:spPr>
          <c:marker>
            <c:symbol val="square"/>
            <c:size val="3"/>
            <c:spPr>
              <a:solidFill>
                <a:srgbClr val="6D6E71"/>
              </a:solidFill>
              <a:ln w="38100">
                <a:solidFill>
                  <a:srgbClr val="6D6E71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1.343524167495861E-2"/>
                  <c:y val="-2.91304532157544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654807222905949E-3"/>
                  <c:y val="-1.4445939018796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37241961285412E-2"/>
                  <c:y val="3.2055022604901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2842180565522154E-2"/>
                  <c:y val="-7.10368192031820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7432897707518037E-2"/>
                  <c:y val="-3.1577872248580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786390405739343E-2"/>
                  <c:y val="1.7370508407944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786390405739343E-2"/>
                  <c:y val="-2.4235615150101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4846868500403362E-2"/>
                  <c:y val="-2.4235615150101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4253807390966838E-2"/>
                  <c:y val="-9.55110095314445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6.8102657948804722E-4"/>
                  <c:y val="-7.103681920318203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8102657948815076E-4"/>
                  <c:y val="-1.9340777084449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3.3198017231184013E-2"/>
                  <c:y val="2.2265346473596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6.7077061041856179E-2"/>
                  <c:y val="1.9817927440770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6.7553457307514123E-2"/>
                  <c:y val="-9.55110095314445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6.755345730751422E-2"/>
                  <c:y val="-9.55110095314445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8.2391211366997195E-3"/>
                  <c:y val="-2.9130453215754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\$#,##0.00" sourceLinked="0"/>
            <c:spPr>
              <a:noFill/>
              <a:ln w="15735">
                <a:noFill/>
              </a:ln>
            </c:spPr>
            <c:txPr>
              <a:bodyPr rot="0" vert="horz"/>
              <a:lstStyle/>
              <a:p>
                <a:pPr algn="ctr">
                  <a:defRPr sz="1200" b="0" i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Sheet1!$B$1:$U$1</c:f>
              <c:strCache>
                <c:ptCount val="20"/>
                <c:pt idx="0">
                  <c:v>96-97</c:v>
                </c:pt>
                <c:pt idx="1">
                  <c:v>97-98</c:v>
                </c:pt>
                <c:pt idx="2">
                  <c:v>98-99</c:v>
                </c:pt>
                <c:pt idx="3">
                  <c:v>99-00</c:v>
                </c:pt>
                <c:pt idx="4">
                  <c:v>00-01</c:v>
                </c:pt>
                <c:pt idx="5">
                  <c:v>01-02</c:v>
                </c:pt>
                <c:pt idx="6">
                  <c:v>02-03</c:v>
                </c:pt>
                <c:pt idx="7">
                  <c:v>03-04</c:v>
                </c:pt>
                <c:pt idx="8">
                  <c:v>04-05</c:v>
                </c:pt>
                <c:pt idx="9">
                  <c:v>05-06</c:v>
                </c:pt>
                <c:pt idx="10">
                  <c:v>06-07</c:v>
                </c:pt>
                <c:pt idx="11">
                  <c:v>07-08</c:v>
                </c:pt>
                <c:pt idx="12">
                  <c:v>08-09</c:v>
                </c:pt>
                <c:pt idx="13">
                  <c:v>09-10</c:v>
                </c:pt>
                <c:pt idx="14">
                  <c:v>10-11</c:v>
                </c:pt>
                <c:pt idx="15">
                  <c:v>11-12</c:v>
                </c:pt>
                <c:pt idx="16">
                  <c:v>12-13</c:v>
                </c:pt>
                <c:pt idx="17">
                  <c:v>13-14</c:v>
                </c:pt>
                <c:pt idx="18">
                  <c:v>14-15</c:v>
                </c:pt>
                <c:pt idx="19">
                  <c:v>15-16</c:v>
                </c:pt>
              </c:strCache>
            </c:strRef>
          </c:cat>
          <c:val>
            <c:numRef>
              <c:f>Sheet1!$B$2:$U$2</c:f>
              <c:numCache>
                <c:formatCode>General</c:formatCode>
                <c:ptCount val="20"/>
                <c:pt idx="0">
                  <c:v>9.31</c:v>
                </c:pt>
                <c:pt idx="1">
                  <c:v>9.25</c:v>
                </c:pt>
                <c:pt idx="2">
                  <c:v>9.0299999999999994</c:v>
                </c:pt>
                <c:pt idx="3">
                  <c:v>8.83</c:v>
                </c:pt>
                <c:pt idx="4">
                  <c:v>8.08</c:v>
                </c:pt>
                <c:pt idx="5">
                  <c:v>8.35</c:v>
                </c:pt>
                <c:pt idx="6">
                  <c:v>8.27</c:v>
                </c:pt>
                <c:pt idx="7">
                  <c:v>8.51</c:v>
                </c:pt>
                <c:pt idx="8">
                  <c:v>8.17</c:v>
                </c:pt>
                <c:pt idx="9">
                  <c:v>7.28</c:v>
                </c:pt>
                <c:pt idx="10">
                  <c:v>7.07</c:v>
                </c:pt>
                <c:pt idx="11">
                  <c:v>7.53</c:v>
                </c:pt>
                <c:pt idx="12">
                  <c:v>7.66</c:v>
                </c:pt>
                <c:pt idx="13">
                  <c:v>8.85</c:v>
                </c:pt>
                <c:pt idx="14">
                  <c:v>9.16</c:v>
                </c:pt>
                <c:pt idx="15">
                  <c:v>8.8800000000000008</c:v>
                </c:pt>
                <c:pt idx="16">
                  <c:v>9.99</c:v>
                </c:pt>
                <c:pt idx="17">
                  <c:v>10.210000000000001</c:v>
                </c:pt>
                <c:pt idx="18">
                  <c:v>10.42</c:v>
                </c:pt>
                <c:pt idx="19">
                  <c:v>10.199999999999999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6622472"/>
        <c:axId val="166622864"/>
      </c:lineChart>
      <c:catAx>
        <c:axId val="166622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6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100"/>
            </a:pPr>
            <a:endParaRPr lang="en-US"/>
          </a:p>
        </c:txPr>
        <c:crossAx val="166622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6622864"/>
        <c:scaling>
          <c:orientation val="minMax"/>
          <c:max val="11"/>
          <c:min val="6"/>
        </c:scaling>
        <c:delete val="0"/>
        <c:axPos val="l"/>
        <c:majorGridlines>
          <c:spPr>
            <a:ln w="1967">
              <a:solidFill>
                <a:schemeClr val="tx1"/>
              </a:solidFill>
              <a:prstDash val="solid"/>
            </a:ln>
          </c:spPr>
        </c:majorGridlines>
        <c:numFmt formatCode="\$#,##0.00" sourceLinked="0"/>
        <c:majorTickMark val="out"/>
        <c:minorTickMark val="none"/>
        <c:tickLblPos val="nextTo"/>
        <c:spPr>
          <a:ln w="19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166622472"/>
        <c:crosses val="autoZero"/>
        <c:crossBetween val="between"/>
        <c:majorUnit val="1"/>
      </c:valAx>
      <c:spPr>
        <a:noFill/>
        <a:ln w="786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95" b="1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0.07592</cdr:x>
      <cdr:y>0.7745</cdr:y>
    </cdr:from>
    <cdr:to>
      <cdr:x>0.44709</cdr:x>
      <cdr:y>0.94939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4724401"/>
          <a:ext cx="3352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0.07592</cdr:x>
      <cdr:y>0.7745</cdr:y>
    </cdr:from>
    <cdr:to>
      <cdr:x>0.44709</cdr:x>
      <cdr:y>0.94939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4724401"/>
          <a:ext cx="3352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941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170583" cy="480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23" tIns="47411" rIns="94823" bIns="4741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5299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8" y="4561238"/>
            <a:ext cx="5363817" cy="4320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23" tIns="47411" rIns="94823" bIns="474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22" y="0"/>
            <a:ext cx="3170583" cy="480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23" tIns="47411" rIns="94823" bIns="474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120824"/>
            <a:ext cx="3170583" cy="48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823" tIns="47411" rIns="94823" bIns="4741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390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2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10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2893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11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0333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005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13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6383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14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1511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7606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16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7009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17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5057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18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07030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19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9021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4144622" y="9120824"/>
            <a:ext cx="317058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823" tIns="47411" rIns="94823" bIns="47411" anchor="b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/>
            <a:fld id="{831CBB90-8107-4EC5-84C5-F2177BB61341}" type="slidenum">
              <a:rPr lang="en-US" altLang="en-US" sz="1200">
                <a:latin typeface="Times New Roman" pitchFamily="18" charset="0"/>
              </a:rPr>
              <a:pPr algn="r"/>
              <a:t>2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0587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20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2678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21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9467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57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23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7072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24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2984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25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59064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84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37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09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5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4144622" y="9120824"/>
            <a:ext cx="3170583" cy="48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823" tIns="47411" rIns="94823" bIns="47411" anchor="b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/>
            <a:fld id="{90378B5B-A4E9-4B48-AAF7-881EBC4E455B}" type="slidenum">
              <a:rPr lang="en-US" altLang="en-US" sz="1200">
                <a:latin typeface="Times New Roman" pitchFamily="18" charset="0"/>
              </a:rPr>
              <a:pPr algn="r"/>
              <a:t>3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12922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9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47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33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869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998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3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52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087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219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39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438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1440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40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8957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41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56003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42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15034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43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97369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44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52883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45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53434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76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8640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48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519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26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731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305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628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4622" y="9120824"/>
            <a:ext cx="3170583" cy="480387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13" tIns="45708" rIns="91413" bIns="45708"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70436" indent="-296321">
              <a:defRPr>
                <a:solidFill>
                  <a:schemeClr val="tx1"/>
                </a:solidFill>
                <a:latin typeface="Tahoma" charset="0"/>
              </a:defRPr>
            </a:lvl2pPr>
            <a:lvl3pPr marL="1185287" indent="-237058">
              <a:defRPr>
                <a:solidFill>
                  <a:schemeClr val="tx1"/>
                </a:solidFill>
                <a:latin typeface="Tahoma" charset="0"/>
              </a:defRPr>
            </a:lvl3pPr>
            <a:lvl4pPr marL="1659401" indent="-237058">
              <a:defRPr>
                <a:solidFill>
                  <a:schemeClr val="tx1"/>
                </a:solidFill>
                <a:latin typeface="Tahoma" charset="0"/>
              </a:defRPr>
            </a:lvl4pPr>
            <a:lvl5pPr marL="2133517" indent="-237058">
              <a:defRPr>
                <a:solidFill>
                  <a:schemeClr val="tx1"/>
                </a:solidFill>
                <a:latin typeface="Tahoma" charset="0"/>
              </a:defRPr>
            </a:lvl5pPr>
            <a:lvl6pPr marL="2607631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81745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555860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4029974" indent="-237058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2D2824F-E48D-4F42-B869-1E36C9562897}" type="slidenum">
              <a:rPr lang="en-US" altLang="en-US" smtClean="0">
                <a:latin typeface="Times New Roman" pitchFamily="18" charset="0"/>
              </a:rPr>
              <a:pPr/>
              <a:t>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697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3135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416E59-2404-46CA-BDBD-762C6B40D902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E2E845-58D9-4FF3-AA58-C8723C17F6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80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17C5E-0F2E-4015-BB41-7B29C42BA9A1}" type="datetime1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019B7-FE7D-49D3-BB5C-DA41141003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724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B802D6-6948-4B0B-BD13-A2564E325A21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9F43A-8128-4D9E-8BF6-829F17A680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43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63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FD7C0-159A-4DB4-9464-8E9AE560173F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E795A-8650-42A9-9114-A7E5A80305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34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43A2628-56CA-4B9D-B38E-26927181AD1B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8DA93D-E57E-4ED9-B2A8-12DE9710CD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8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7197E7-D8DF-4DB8-A5A3-6B0628F23AE1}" type="datetime1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440375-9491-4464-9EE4-B648890695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29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D07C46-E8F5-43E9-A286-267660614D05}" type="datetime1">
              <a:rPr lang="en-US" smtClean="0"/>
              <a:t>9/28/2015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FE795A-8650-42A9-9114-A7E5A80305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94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3" r:id="rId5"/>
    <p:sldLayoutId id="2147483954" r:id="rId6"/>
    <p:sldLayoutId id="2147483955" r:id="rId7"/>
  </p:sldLayoutIdLst>
  <p:transition spd="slow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1173480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2015-16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Meeting 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228600"/>
            <a:ext cx="6251388" cy="4267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11212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&amp; Fund 27 Salaries &amp; Benefits</a:t>
            </a:r>
          </a:p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(2015-16 School Year)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753887"/>
              </p:ext>
            </p:extLst>
          </p:nvPr>
        </p:nvGraphicFramePr>
        <p:xfrm>
          <a:off x="533400" y="990603"/>
          <a:ext cx="8229600" cy="55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546971"/>
              </p:ext>
            </p:extLst>
          </p:nvPr>
        </p:nvGraphicFramePr>
        <p:xfrm>
          <a:off x="-914398" y="152400"/>
          <a:ext cx="10981765" cy="746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VI.A. District History, Trends, and </a:t>
            </a:r>
            <a:r>
              <a:rPr lang="en-US" dirty="0" err="1" smtClean="0"/>
              <a:t>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1121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Salary/Benefit Distribution by Staff</a:t>
            </a:r>
          </a:p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(2015-16 School Year)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693622"/>
              </p:ext>
            </p:extLst>
          </p:nvPr>
        </p:nvGraphicFramePr>
        <p:xfrm>
          <a:off x="1524000" y="533403"/>
          <a:ext cx="8229600" cy="55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60892"/>
              </p:ext>
            </p:extLst>
          </p:nvPr>
        </p:nvGraphicFramePr>
        <p:xfrm>
          <a:off x="4621850" y="1371602"/>
          <a:ext cx="4506913" cy="425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/>
          <p:cNvSpPr/>
          <p:nvPr/>
        </p:nvSpPr>
        <p:spPr>
          <a:xfrm>
            <a:off x="2491147" y="6019800"/>
            <a:ext cx="4161717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dirty="0">
                <a:solidFill>
                  <a:srgbClr val="6D6E71"/>
                </a:solidFill>
                <a:latin typeface="+mj-lt"/>
              </a:rPr>
              <a:t>Basic Salary/Benefits Only – does not include extra duties.</a:t>
            </a:r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979596"/>
              </p:ext>
            </p:extLst>
          </p:nvPr>
        </p:nvGraphicFramePr>
        <p:xfrm>
          <a:off x="237689" y="1371602"/>
          <a:ext cx="4506913" cy="425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VI.A. District History, Trends, and </a:t>
            </a:r>
            <a:r>
              <a:rPr lang="en-US" dirty="0" smtClean="0"/>
              <a:t>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1121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 Rate History</a:t>
            </a:r>
          </a:p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2015-16 estimate)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096000"/>
            <a:ext cx="914400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dirty="0">
                <a:solidFill>
                  <a:srgbClr val="6D6E71"/>
                </a:solidFill>
                <a:latin typeface="+mj-lt"/>
              </a:rPr>
              <a:t>See Appendix “Rock Valley Athletic Conference 2012-13 Equalized Tax Levy Information” for </a:t>
            </a:r>
            <a:r>
              <a:rPr lang="en-US" sz="1200" dirty="0" err="1">
                <a:solidFill>
                  <a:srgbClr val="6D6E71"/>
                </a:solidFill>
                <a:latin typeface="+mj-lt"/>
              </a:rPr>
              <a:t>Comparables</a:t>
            </a:r>
            <a:endParaRPr lang="en-US" sz="1200" dirty="0">
              <a:solidFill>
                <a:srgbClr val="6D6E71"/>
              </a:solidFill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92801"/>
              </p:ext>
            </p:extLst>
          </p:nvPr>
        </p:nvGraphicFramePr>
        <p:xfrm>
          <a:off x="-152400" y="914401"/>
          <a:ext cx="8996712" cy="518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VI.A. District History, Trends, and </a:t>
            </a:r>
            <a:r>
              <a:rPr lang="en-US" dirty="0" smtClean="0"/>
              <a:t>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65" y="228603"/>
            <a:ext cx="9144000" cy="1121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Change in Equalized Value</a:t>
            </a:r>
            <a:endParaRPr lang="en-US" altLang="en-US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96000"/>
            <a:ext cx="914400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dirty="0">
                <a:solidFill>
                  <a:srgbClr val="6D6E71"/>
                </a:solidFill>
                <a:latin typeface="+mj-lt"/>
              </a:rPr>
              <a:t>See Appendix “WI DPI Analysis of General Aid and Equalization Aid Formula Components” for Comparisons to State Increases</a:t>
            </a: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057192"/>
              </p:ext>
            </p:extLst>
          </p:nvPr>
        </p:nvGraphicFramePr>
        <p:xfrm>
          <a:off x="-762000" y="562847"/>
          <a:ext cx="9525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VI.A. District History, Trends, and </a:t>
            </a:r>
            <a:r>
              <a:rPr lang="en-US" dirty="0" smtClean="0"/>
              <a:t>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9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051" y="3"/>
            <a:ext cx="9144000" cy="11212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 Rate can increase, even when taxes decrease</a:t>
            </a:r>
          </a:p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 Rate = taxes / property ($1000)</a:t>
            </a:r>
          </a:p>
        </p:txBody>
      </p:sp>
      <p:pic>
        <p:nvPicPr>
          <p:cNvPr id="1026" name="Picture 2" descr="https://upload.wikimedia.org/wikipedia/commons/thumb/2/24/House.svg/1019px-Hous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4" y="2256716"/>
            <a:ext cx="1160979" cy="1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7867" y="2595368"/>
            <a:ext cx="74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$200K</a:t>
            </a:r>
          </a:p>
          <a:p>
            <a:endParaRPr lang="en-US" sz="1400" dirty="0"/>
          </a:p>
        </p:txBody>
      </p:sp>
      <p:pic>
        <p:nvPicPr>
          <p:cNvPr id="9" name="Picture 2" descr="https://upload.wikimedia.org/wikipedia/commons/thumb/2/24/House.svg/1019px-Hous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24" y="2256716"/>
            <a:ext cx="1160979" cy="1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25667" y="2595370"/>
            <a:ext cx="744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$200K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1448077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YEAR 1</a:t>
            </a:r>
          </a:p>
          <a:p>
            <a:r>
              <a:rPr lang="en-US" sz="1600" dirty="0"/>
              <a:t>School Taxes: $2,000 each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5259" y="1451252"/>
            <a:ext cx="3307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j-lt"/>
              </a:rPr>
              <a:t>EXAMPLE YEAR 2</a:t>
            </a:r>
          </a:p>
          <a:p>
            <a:r>
              <a:rPr lang="en-US" sz="1600" dirty="0"/>
              <a:t>School Taxes: $1,944 each</a:t>
            </a:r>
          </a:p>
          <a:p>
            <a:r>
              <a:rPr lang="en-US" sz="1200" dirty="0">
                <a:solidFill>
                  <a:srgbClr val="6D6E71"/>
                </a:solidFill>
              </a:rPr>
              <a:t>2.8% decrease from previous year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27687" y="2257965"/>
            <a:ext cx="1363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MILL RATE</a:t>
            </a:r>
          </a:p>
          <a:p>
            <a:r>
              <a:rPr lang="en-US" sz="1600" b="1" u="sng" dirty="0">
                <a:solidFill>
                  <a:srgbClr val="6D6E71"/>
                </a:solidFill>
                <a:latin typeface="+mj-lt"/>
              </a:rPr>
              <a:t>$2000</a:t>
            </a:r>
          </a:p>
          <a:p>
            <a:r>
              <a:rPr lang="en-US" sz="1600" b="1" dirty="0">
                <a:solidFill>
                  <a:srgbClr val="6D6E71"/>
                </a:solidFill>
                <a:latin typeface="+mj-lt"/>
              </a:rPr>
              <a:t>$200</a:t>
            </a:r>
          </a:p>
          <a:p>
            <a:r>
              <a:rPr lang="en-US" sz="1600" b="1" dirty="0">
                <a:latin typeface="+mj-lt"/>
              </a:rPr>
              <a:t>=</a:t>
            </a:r>
          </a:p>
          <a:p>
            <a:r>
              <a:rPr lang="en-US" sz="1600" b="1" dirty="0">
                <a:latin typeface="+mj-lt"/>
              </a:rPr>
              <a:t>$10.00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VI.A. District History, Trends, and </a:t>
            </a:r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926212" y="3921008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j-lt"/>
              </a:rPr>
              <a:t>2014-15</a:t>
            </a:r>
          </a:p>
          <a:p>
            <a:r>
              <a:rPr lang="en-US" sz="1600" dirty="0"/>
              <a:t>School Taxes: $2,084 each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67071" y="3924182"/>
            <a:ext cx="33072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+mj-lt"/>
              </a:rPr>
              <a:t>2015-16 ESTIMATE</a:t>
            </a:r>
          </a:p>
          <a:p>
            <a:r>
              <a:rPr lang="en-US" sz="1600" dirty="0"/>
              <a:t>School Taxes: </a:t>
            </a:r>
            <a:r>
              <a:rPr lang="en-US" sz="1600" dirty="0" smtClean="0"/>
              <a:t>$2,039 </a:t>
            </a:r>
            <a:r>
              <a:rPr lang="en-US" sz="1600" dirty="0"/>
              <a:t>each</a:t>
            </a:r>
          </a:p>
          <a:p>
            <a:r>
              <a:rPr lang="en-US" sz="1200" dirty="0">
                <a:solidFill>
                  <a:srgbClr val="6D6E71"/>
                </a:solidFill>
              </a:rPr>
              <a:t>2.14% decrease from previous year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22995" y="1295400"/>
            <a:ext cx="0" cy="48768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51207" y="3810000"/>
            <a:ext cx="840530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2" descr="https://upload.wikimedia.org/wikipedia/commons/thumb/2/24/House.svg/1019px-Hous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90" y="2255468"/>
            <a:ext cx="1160979" cy="1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5060932" y="2594120"/>
            <a:ext cx="74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$190K</a:t>
            </a:r>
          </a:p>
          <a:p>
            <a:endParaRPr lang="en-US" sz="1400" dirty="0"/>
          </a:p>
        </p:txBody>
      </p:sp>
      <p:pic>
        <p:nvPicPr>
          <p:cNvPr id="70" name="Picture 2" descr="https://upload.wikimedia.org/wikipedia/commons/thumb/2/24/House.svg/1019px-Hous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90" y="2255468"/>
            <a:ext cx="1160979" cy="1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6508732" y="2594122"/>
            <a:ext cx="744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$190K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610754" y="2256717"/>
            <a:ext cx="1363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MILL RATE</a:t>
            </a:r>
          </a:p>
          <a:p>
            <a:r>
              <a:rPr lang="en-US" sz="1600" b="1" u="sng" dirty="0">
                <a:solidFill>
                  <a:srgbClr val="6D6E71"/>
                </a:solidFill>
                <a:latin typeface="+mj-lt"/>
              </a:rPr>
              <a:t>$1944</a:t>
            </a:r>
          </a:p>
          <a:p>
            <a:r>
              <a:rPr lang="en-US" sz="1600" b="1" dirty="0">
                <a:solidFill>
                  <a:srgbClr val="6D6E71"/>
                </a:solidFill>
                <a:latin typeface="+mj-lt"/>
              </a:rPr>
              <a:t>$190</a:t>
            </a:r>
          </a:p>
          <a:p>
            <a:r>
              <a:rPr lang="en-US" sz="1600" b="1" dirty="0">
                <a:latin typeface="+mj-lt"/>
              </a:rPr>
              <a:t>=</a:t>
            </a:r>
          </a:p>
          <a:p>
            <a:r>
              <a:rPr lang="en-US" sz="1600" b="1" dirty="0">
                <a:latin typeface="+mj-lt"/>
              </a:rPr>
              <a:t>$10.23</a:t>
            </a:r>
          </a:p>
        </p:txBody>
      </p:sp>
      <p:pic>
        <p:nvPicPr>
          <p:cNvPr id="73" name="Picture 2" descr="https://upload.wikimedia.org/wikipedia/commons/thumb/2/24/House.svg/1019px-Hous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4" y="4865769"/>
            <a:ext cx="1160979" cy="1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477867" y="5204422"/>
            <a:ext cx="74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$200K</a:t>
            </a:r>
          </a:p>
          <a:p>
            <a:endParaRPr lang="en-US" sz="1400" dirty="0"/>
          </a:p>
        </p:txBody>
      </p:sp>
      <p:pic>
        <p:nvPicPr>
          <p:cNvPr id="75" name="Picture 2" descr="https://upload.wikimedia.org/wikipedia/commons/thumb/2/24/House.svg/1019px-Hous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24" y="4865769"/>
            <a:ext cx="1160979" cy="1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1925667" y="5204424"/>
            <a:ext cx="744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$200K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27687" y="4867016"/>
            <a:ext cx="13632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MILL RATE</a:t>
            </a:r>
          </a:p>
          <a:p>
            <a:r>
              <a:rPr lang="en-US" sz="1600" b="1" u="sng" dirty="0">
                <a:solidFill>
                  <a:srgbClr val="6D6E71"/>
                </a:solidFill>
                <a:latin typeface="+mj-lt"/>
              </a:rPr>
              <a:t>$</a:t>
            </a:r>
            <a:r>
              <a:rPr lang="en-US" sz="1600" b="1" u="sng" dirty="0" smtClean="0">
                <a:solidFill>
                  <a:srgbClr val="6D6E71"/>
                </a:solidFill>
                <a:latin typeface="+mj-lt"/>
              </a:rPr>
              <a:t>2084</a:t>
            </a:r>
            <a:endParaRPr lang="en-US" sz="1600" b="1" u="sng" dirty="0">
              <a:solidFill>
                <a:srgbClr val="6D6E71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6D6E71"/>
                </a:solidFill>
                <a:latin typeface="+mj-lt"/>
              </a:rPr>
              <a:t>$200</a:t>
            </a:r>
          </a:p>
          <a:p>
            <a:r>
              <a:rPr lang="en-US" sz="1600" b="1" dirty="0">
                <a:latin typeface="+mj-lt"/>
              </a:rPr>
              <a:t>=</a:t>
            </a:r>
          </a:p>
          <a:p>
            <a:r>
              <a:rPr lang="en-US" b="1" dirty="0">
                <a:solidFill>
                  <a:srgbClr val="C00000"/>
                </a:solidFill>
                <a:latin typeface="+mj-lt"/>
              </a:rPr>
              <a:t>$10.42</a:t>
            </a:r>
          </a:p>
        </p:txBody>
      </p:sp>
      <p:pic>
        <p:nvPicPr>
          <p:cNvPr id="78" name="Picture 2" descr="https://upload.wikimedia.org/wikipedia/commons/thumb/2/24/House.svg/1019px-Hous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90" y="4864521"/>
            <a:ext cx="1160979" cy="1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5060932" y="5203174"/>
            <a:ext cx="744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$200K</a:t>
            </a:r>
          </a:p>
          <a:p>
            <a:endParaRPr lang="en-US" sz="1400" dirty="0"/>
          </a:p>
        </p:txBody>
      </p:sp>
      <p:pic>
        <p:nvPicPr>
          <p:cNvPr id="80" name="Picture 2" descr="https://upload.wikimedia.org/wikipedia/commons/thumb/2/24/House.svg/1019px-Hous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90" y="4864521"/>
            <a:ext cx="1160979" cy="11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6508732" y="5203176"/>
            <a:ext cx="744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$200K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610754" y="4865768"/>
            <a:ext cx="136322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MILL RATE</a:t>
            </a:r>
          </a:p>
          <a:p>
            <a:r>
              <a:rPr lang="en-US" sz="1600" b="1" u="sng" dirty="0">
                <a:solidFill>
                  <a:srgbClr val="6D6E71"/>
                </a:solidFill>
                <a:latin typeface="+mj-lt"/>
              </a:rPr>
              <a:t>$2039</a:t>
            </a:r>
          </a:p>
          <a:p>
            <a:r>
              <a:rPr lang="en-US" sz="1600" b="1" dirty="0">
                <a:solidFill>
                  <a:srgbClr val="6D6E71"/>
                </a:solidFill>
                <a:latin typeface="+mj-lt"/>
              </a:rPr>
              <a:t>$200</a:t>
            </a:r>
          </a:p>
          <a:p>
            <a:r>
              <a:rPr lang="en-US" sz="1600" b="1" dirty="0">
                <a:latin typeface="+mj-lt"/>
              </a:rPr>
              <a:t>=</a:t>
            </a:r>
          </a:p>
          <a:p>
            <a:r>
              <a:rPr lang="en-US" b="1" dirty="0">
                <a:solidFill>
                  <a:srgbClr val="C00000"/>
                </a:solidFill>
                <a:latin typeface="+mj-lt"/>
              </a:rPr>
              <a:t>$10.20</a:t>
            </a:r>
          </a:p>
        </p:txBody>
      </p:sp>
    </p:spTree>
    <p:extLst>
      <p:ext uri="{BB962C8B-B14F-4D97-AF65-F5344CB8AC3E}">
        <p14:creationId xmlns:p14="http://schemas.microsoft.com/office/powerpoint/2010/main" val="27951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38100"/>
            <a:ext cx="9144000" cy="1121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2014-15 Tax Levy by Municipality</a:t>
            </a:r>
          </a:p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96000"/>
            <a:ext cx="9144000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200" dirty="0">
                <a:solidFill>
                  <a:srgbClr val="6D6E71"/>
                </a:solidFill>
                <a:latin typeface="+mj-lt"/>
              </a:rPr>
              <a:t>See Appendix “Tax Bill Analysis” for steps to understand the components of a tax bill.</a:t>
            </a: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503742"/>
              </p:ext>
            </p:extLst>
          </p:nvPr>
        </p:nvGraphicFramePr>
        <p:xfrm>
          <a:off x="209063" y="609603"/>
          <a:ext cx="8915400" cy="5541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VI.A. District History, Trends, and </a:t>
            </a:r>
            <a:r>
              <a:rPr lang="en-US" dirty="0" smtClean="0"/>
              <a:t>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3048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Achievement</a:t>
            </a:r>
          </a:p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Growth and Attainment</a:t>
            </a:r>
          </a:p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11887" r="3856"/>
          <a:stretch/>
        </p:blipFill>
        <p:spPr bwMode="auto">
          <a:xfrm>
            <a:off x="2171700" y="1524003"/>
            <a:ext cx="4800600" cy="473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VI.B. Student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Achievement </a:t>
            </a:r>
          </a:p>
        </p:txBody>
      </p:sp>
    </p:spTree>
    <p:extLst>
      <p:ext uri="{BB962C8B-B14F-4D97-AF65-F5344CB8AC3E}">
        <p14:creationId xmlns:p14="http://schemas.microsoft.com/office/powerpoint/2010/main" val="24022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89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Growth Results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524000"/>
            <a:ext cx="3581400" cy="4114800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According to NWEA, about 48-58% of students reach their individual growth target. East Troy meets and exceeds typical growth for math and reading for grades 5K through 8.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3"/>
            <a:ext cx="4419600" cy="504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3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54429"/>
            <a:ext cx="9144000" cy="89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Growth 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14601"/>
            <a:ext cx="7391400" cy="37054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" y="-1686427"/>
            <a:ext cx="9067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en-US" sz="2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of 8 cohorts above 50% of students Met Targeted Growth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  <a:r>
              <a:rPr lang="en-US" sz="2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of 8 cohorts above 50% of students Met Targeted Growth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914403"/>
            <a:ext cx="8991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Reading: 8 of 9 cohorts average </a:t>
            </a:r>
            <a:r>
              <a:rPr lang="en-US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50% of students Met Targeted Growth</a:t>
            </a:r>
          </a:p>
          <a:p>
            <a:pPr marL="742932" lvl="1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2013-14 (9 of 9), 2012-13 (9 of 9), 2011-12 (7 of 9)</a:t>
            </a:r>
          </a:p>
          <a:p>
            <a:pPr marL="742932" lvl="1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Math: 9 </a:t>
            </a:r>
            <a:r>
              <a:rPr lang="en-US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9 cohorts average above 50% of students Met Targeted Growth</a:t>
            </a:r>
          </a:p>
          <a:p>
            <a:pPr marL="742932" lvl="1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2013-14 (8 of 9), 2012-13 (8 of 9), 2011-12 (7 of 7)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52400"/>
            <a:ext cx="9144000" cy="89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Reading Attainment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912225"/>
            <a:ext cx="8991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cohorts average </a:t>
            </a:r>
            <a:r>
              <a:rPr lang="en-US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National </a:t>
            </a:r>
            <a:r>
              <a:rPr lang="en-US" b="1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 in 2014-15</a:t>
            </a:r>
          </a:p>
          <a:p>
            <a:pPr marL="742932" lvl="1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2013-14 (9 of 9), 2012-13 (9 of 9), 2011-12 (9 of 9)</a:t>
            </a:r>
          </a:p>
          <a:p>
            <a:pPr marL="742932" lvl="1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cohorts overall increase of percentage meeting targeted growth</a:t>
            </a:r>
          </a:p>
          <a:p>
            <a:pPr marL="742932" lvl="1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2013-14 (5 of 8), 2012-13 (3 of 8), 2011-12 (3 of 6)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514603"/>
            <a:ext cx="7086600" cy="375842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21927"/>
            <a:ext cx="6934200" cy="5602675"/>
          </a:xfrm>
        </p:spPr>
        <p:txBody>
          <a:bodyPr>
            <a:noAutofit/>
          </a:bodyPr>
          <a:lstStyle/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CALL TO ORDER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PLEDGE OF ALLEGIANCE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ELECTION OF A TEMPORARY CHAIRPERSON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APPOINT RECORDING CLERK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ANNUAL VOLUNTARY SERVICE TO EDUCATION AWARDS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DISTRICT ADMINISTRATOR’S REPORT / STATE OF THE DISTRICT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TREASURER'S REPORT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PRESENTATION OF THE BUDGET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HEARING ON THE BUDGET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RESOLUTION A - ADOPTION OF  TAX LEVY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RESOLUTION B - SALARIES FOR BOARD OF EDUCATION MEMBERS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RESOLUTION C – SET DATE AND TIME FOR 2015 ANNUAL MEETING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RESOLUTION D – ACQUISITION OF REAL PROPERTY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RESOLUTION E – LEASING OF PROPERTY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NEW BUSINESS</a:t>
            </a:r>
          </a:p>
          <a:p>
            <a:pPr marL="857229" indent="-857229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300" dirty="0"/>
              <a:t>ADJOURN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740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Meeting Agenda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152400"/>
            <a:ext cx="9144000" cy="89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Math Attainment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7162800" cy="3821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762002"/>
            <a:ext cx="8991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of 9 cohorts average above National Norm in 2014-15</a:t>
            </a:r>
          </a:p>
          <a:p>
            <a:pPr marL="742932" lvl="1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2013-14 (9 of 9), 2012-13 (8 of 9), 2011-12 (7 of 7)</a:t>
            </a:r>
          </a:p>
          <a:p>
            <a:pPr marL="742932" lvl="1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of 8 cohorts overall increase of percentage meeting targeted growth</a:t>
            </a:r>
          </a:p>
          <a:p>
            <a:pPr marL="742932" lvl="1" indent="-285744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2013-14 (3 of 8), 2012-13 (0 of 6), 2011-12 (5 of 6)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89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Badger 3-8 Math and Reading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90600" y="2133600"/>
            <a:ext cx="7162800" cy="3657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2014-15 Badger Exam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summary results are embargoed until October 2015.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773"/>
            <a:ext cx="9144000" cy="89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Placement (AP)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07" y="1006997"/>
            <a:ext cx="8521391" cy="2923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804" y="4016950"/>
            <a:ext cx="6717799" cy="22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37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816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EPAS (ACT) Exams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752600"/>
            <a:ext cx="8686800" cy="4419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1200"/>
              </a:spcAft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28600" y="4854055"/>
            <a:ext cx="9106989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32" lvl="1" indent="-285744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in 2014-15, all 9</a:t>
            </a:r>
            <a:r>
              <a:rPr lang="en-US" sz="2100" baseline="30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10</a:t>
            </a:r>
            <a:r>
              <a:rPr lang="en-US" sz="2100" baseline="30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students were required to take the Aspire (the replacement of the Explore and Plan)</a:t>
            </a:r>
          </a:p>
          <a:p>
            <a:pPr marL="742932" lvl="1" indent="-285744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in 2014-15, all 11</a:t>
            </a:r>
            <a:r>
              <a:rPr lang="en-US" sz="2100" baseline="30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1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students were required to take the ACT. Students may also elect to take the exam at any time.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847007"/>
              </p:ext>
            </p:extLst>
          </p:nvPr>
        </p:nvGraphicFramePr>
        <p:xfrm>
          <a:off x="838201" y="914400"/>
          <a:ext cx="7434719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387"/>
                <a:gridCol w="854393"/>
                <a:gridCol w="854393"/>
                <a:gridCol w="735331"/>
                <a:gridCol w="854393"/>
                <a:gridCol w="833755"/>
                <a:gridCol w="587693"/>
                <a:gridCol w="1032054"/>
                <a:gridCol w="1186320"/>
              </a:tblGrid>
              <a:tr h="3149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Gr.</a:t>
                      </a:r>
                      <a:endParaRPr lang="en-US" sz="15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Prior to 2014-15</a:t>
                      </a:r>
                      <a:endParaRPr lang="en-US" sz="1500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Beginning</a:t>
                      </a:r>
                      <a:r>
                        <a:rPr lang="en-US" sz="1500" baseline="0" dirty="0" smtClean="0"/>
                        <a:t> in 2014-15</a:t>
                      </a:r>
                      <a:endParaRPr lang="en-US" sz="1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Explore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Plan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Aspire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ACT</a:t>
                      </a:r>
                      <a:endParaRPr lang="en-US" sz="1500" dirty="0"/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Explore</a:t>
                      </a:r>
                      <a:endParaRPr lang="en-US" sz="15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Plan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Aspire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ACT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b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b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b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</a:p>
                  </a:txBody>
                  <a:tcPr anchor="ctr"/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b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b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</a:t>
                      </a:r>
                      <a:r>
                        <a:rPr lang="en-US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Mandate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b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</a:p>
                  </a:txBody>
                  <a:tcPr anchor="ctr"/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</a:t>
                      </a:r>
                      <a:b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b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</a:t>
                      </a:r>
                      <a:r>
                        <a:rPr lang="en-US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Mandate</a:t>
                      </a:r>
                      <a:endParaRPr lang="en-US" sz="15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b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</a:p>
                  </a:txBody>
                  <a:tcPr anchor="ctr"/>
                </a:tc>
              </a:tr>
              <a:tr h="1209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</a:t>
                      </a:r>
                      <a:b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</a:t>
                      </a:r>
                      <a:r>
                        <a:rPr lang="en-US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Mandate</a:t>
                      </a:r>
                      <a:endParaRPr lang="en-US" sz="15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5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Student</a:t>
                      </a:r>
                      <a:br>
                        <a:rPr lang="en-US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Elective</a:t>
                      </a:r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7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1273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 ACT Results </a:t>
            </a:r>
            <a:b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Troy Scores and Participation Rate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89282"/>
              </p:ext>
            </p:extLst>
          </p:nvPr>
        </p:nvGraphicFramePr>
        <p:xfrm>
          <a:off x="762000" y="-3581400"/>
          <a:ext cx="7967773" cy="324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080"/>
                <a:gridCol w="1139796"/>
                <a:gridCol w="1139796"/>
                <a:gridCol w="1139796"/>
                <a:gridCol w="1139796"/>
                <a:gridCol w="1139796"/>
                <a:gridCol w="1374713"/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Grad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Year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Reading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English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Math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Science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Composite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Participation </a:t>
                      </a:r>
                    </a:p>
                    <a:p>
                      <a:pPr algn="ctr"/>
                      <a:r>
                        <a:rPr lang="en-US" sz="1500" dirty="0" smtClean="0"/>
                        <a:t>Rate</a:t>
                      </a:r>
                      <a:endParaRPr lang="en-US" sz="1500" dirty="0"/>
                    </a:p>
                  </a:txBody>
                  <a:tcPr anchor="ctr"/>
                </a:tc>
              </a:tr>
              <a:tr h="3375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55.6</a:t>
                      </a:r>
                      <a:endParaRPr lang="en-US" sz="1600" dirty="0"/>
                    </a:p>
                  </a:txBody>
                  <a:tcPr/>
                </a:tc>
              </a:tr>
              <a:tr h="3375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61.2</a:t>
                      </a:r>
                      <a:endParaRPr lang="en-US" sz="1600" dirty="0"/>
                    </a:p>
                  </a:txBody>
                  <a:tcPr/>
                </a:tc>
              </a:tr>
              <a:tr h="3375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65.1</a:t>
                      </a:r>
                      <a:endParaRPr lang="en-US" sz="1600" dirty="0"/>
                    </a:p>
                  </a:txBody>
                  <a:tcPr/>
                </a:tc>
              </a:tr>
              <a:tr h="3375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21.8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62.3</a:t>
                      </a:r>
                      <a:endParaRPr lang="en-US" sz="1600" dirty="0"/>
                    </a:p>
                  </a:txBody>
                  <a:tcPr/>
                </a:tc>
              </a:tr>
              <a:tr h="3375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2012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22.5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21.4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21.0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22.6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22.1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70.6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375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2013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22.7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21.6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22.2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23.3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22.6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74.6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3759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2014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22.6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22.4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22.4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22.9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22.7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</a:rPr>
                        <a:t>60.5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3759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2015*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23.9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22.9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22.7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22.9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ysClr val="windowText" lastClr="000000"/>
                          </a:solidFill>
                        </a:rPr>
                        <a:t>23.1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955" y="59436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dirty="0">
                <a:solidFill>
                  <a:srgbClr val="6D6E71"/>
                </a:solidFill>
              </a:rPr>
              <a:t>*2014-15 data is an estimate. Data will be certified Spring 2016.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48582084"/>
              </p:ext>
            </p:extLst>
          </p:nvPr>
        </p:nvGraphicFramePr>
        <p:xfrm>
          <a:off x="990600" y="1295400"/>
          <a:ext cx="6705600" cy="436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287119"/>
              </p:ext>
            </p:extLst>
          </p:nvPr>
        </p:nvGraphicFramePr>
        <p:xfrm>
          <a:off x="1447800" y="5496560"/>
          <a:ext cx="43434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609600"/>
                <a:gridCol w="533400"/>
                <a:gridCol w="5334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sz="1200" b="0" dirty="0" smtClean="0">
                          <a:solidFill>
                            <a:srgbClr val="6D6E71"/>
                          </a:solidFill>
                        </a:rPr>
                        <a:t>Participation Rate:</a:t>
                      </a:r>
                      <a:endParaRPr lang="en-US" sz="1200" b="0" dirty="0">
                        <a:solidFill>
                          <a:srgbClr val="6D6E7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200" b="0" dirty="0" smtClean="0">
                          <a:solidFill>
                            <a:srgbClr val="6D6E71"/>
                          </a:solidFill>
                        </a:rPr>
                        <a:t>62.3</a:t>
                      </a:r>
                      <a:endParaRPr lang="en-US" sz="1200" b="0" dirty="0">
                        <a:solidFill>
                          <a:srgbClr val="6D6E7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200" b="0" dirty="0" smtClean="0">
                          <a:solidFill>
                            <a:srgbClr val="6D6E71"/>
                          </a:solidFill>
                        </a:rPr>
                        <a:t>70.6</a:t>
                      </a:r>
                      <a:endParaRPr lang="en-US" sz="1200" b="0" dirty="0">
                        <a:solidFill>
                          <a:srgbClr val="6D6E7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200" b="0" dirty="0" smtClean="0">
                          <a:solidFill>
                            <a:srgbClr val="6D6E71"/>
                          </a:solidFill>
                        </a:rPr>
                        <a:t>74.6</a:t>
                      </a:r>
                      <a:endParaRPr lang="en-US" sz="1200" b="0" dirty="0">
                        <a:solidFill>
                          <a:srgbClr val="6D6E7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200" b="0" dirty="0" smtClean="0">
                          <a:solidFill>
                            <a:srgbClr val="6D6E71"/>
                          </a:solidFill>
                        </a:rPr>
                        <a:t>60.5</a:t>
                      </a:r>
                      <a:endParaRPr lang="en-US" sz="1200" b="0" dirty="0">
                        <a:solidFill>
                          <a:srgbClr val="6D6E7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1200" b="0" dirty="0" smtClean="0">
                          <a:solidFill>
                            <a:srgbClr val="6D6E71"/>
                          </a:solidFill>
                        </a:rPr>
                        <a:t>70.0</a:t>
                      </a:r>
                      <a:endParaRPr lang="en-US" sz="1200" b="0" dirty="0">
                        <a:solidFill>
                          <a:srgbClr val="6D6E7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553200" y="2920207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0681" y="29845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96100" y="2984500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64375" y="2917825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48525" y="2917825"/>
            <a:ext cx="1524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623207"/>
              </p:ext>
            </p:extLst>
          </p:nvPr>
        </p:nvGraphicFramePr>
        <p:xfrm>
          <a:off x="7620004" y="3948720"/>
          <a:ext cx="914399" cy="1320760"/>
        </p:xfrm>
        <a:graphic>
          <a:graphicData uri="http://schemas.openxmlformats.org/drawingml/2006/table">
            <a:tbl>
              <a:tblPr firstRow="1" bandRow="1"/>
              <a:tblGrid>
                <a:gridCol w="914399"/>
              </a:tblGrid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rgbClr val="0070C0"/>
                          </a:solidFill>
                        </a:rPr>
                        <a:t>State</a:t>
                      </a:r>
                      <a:r>
                        <a:rPr lang="en-US" sz="9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br>
                        <a:rPr lang="en-US" sz="900" b="1" baseline="0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900" b="1" baseline="0" dirty="0" err="1" smtClean="0">
                          <a:solidFill>
                            <a:srgbClr val="0070C0"/>
                          </a:solidFill>
                        </a:rPr>
                        <a:t>Avg</a:t>
                      </a:r>
                      <a:r>
                        <a:rPr lang="en-US" sz="900" b="1" baseline="0" dirty="0" smtClean="0">
                          <a:solidFill>
                            <a:srgbClr val="0070C0"/>
                          </a:solidFill>
                        </a:rPr>
                        <a:t> Composite</a:t>
                      </a:r>
                      <a:endParaRPr lang="en-US" sz="900" b="1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25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6D6E71"/>
                          </a:solidFill>
                        </a:rPr>
                        <a:t>22.2</a:t>
                      </a:r>
                      <a:endParaRPr lang="en-US" sz="900" dirty="0">
                        <a:solidFill>
                          <a:srgbClr val="6D6E7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175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25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6D6E71"/>
                          </a:solidFill>
                        </a:rPr>
                        <a:t>22.1</a:t>
                      </a:r>
                      <a:endParaRPr lang="en-US" sz="900" dirty="0">
                        <a:solidFill>
                          <a:srgbClr val="6D6E7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25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6D6E71"/>
                          </a:solidFill>
                        </a:rPr>
                        <a:t>22.1</a:t>
                      </a:r>
                      <a:endParaRPr lang="en-US" sz="900" dirty="0">
                        <a:solidFill>
                          <a:srgbClr val="6D6E7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25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6D6E71"/>
                          </a:solidFill>
                        </a:rPr>
                        <a:t>22.2</a:t>
                      </a:r>
                      <a:endParaRPr lang="en-US" sz="900" dirty="0">
                        <a:solidFill>
                          <a:srgbClr val="6D6E7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725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rgbClr val="6D6E71"/>
                          </a:solidFill>
                        </a:rPr>
                        <a:t>22.2</a:t>
                      </a:r>
                      <a:endParaRPr lang="en-US" sz="900" dirty="0">
                        <a:solidFill>
                          <a:srgbClr val="6D6E7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175" cap="flat" cmpd="sng" algn="ctr">
                      <a:solidFill>
                        <a:srgbClr val="6D6E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1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 ACT Results: </a:t>
            </a:r>
            <a:b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Comparison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9436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dirty="0">
                <a:solidFill>
                  <a:srgbClr val="6D6E71"/>
                </a:solidFill>
              </a:rPr>
              <a:t>*2014-15 data is not yet available. Data will be certified Spring 2016.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947506"/>
              </p:ext>
            </p:extLst>
          </p:nvPr>
        </p:nvGraphicFramePr>
        <p:xfrm>
          <a:off x="292734" y="990602"/>
          <a:ext cx="8710933" cy="4344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892618"/>
                <a:gridCol w="695643"/>
                <a:gridCol w="576580"/>
                <a:gridCol w="695643"/>
                <a:gridCol w="576580"/>
                <a:gridCol w="695643"/>
                <a:gridCol w="576580"/>
                <a:gridCol w="695643"/>
                <a:gridCol w="576580"/>
                <a:gridCol w="695643"/>
                <a:gridCol w="576580"/>
              </a:tblGrid>
              <a:tr h="314960">
                <a:tc rowSpan="2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District</a:t>
                      </a:r>
                      <a:endParaRPr lang="en-US" sz="15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2010-11</a:t>
                      </a:r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2011-12</a:t>
                      </a:r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2012-13</a:t>
                      </a:r>
                      <a:endParaRPr lang="en-US" sz="15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2013-14</a:t>
                      </a:r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2014-15</a:t>
                      </a:r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503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Score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Score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Score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Score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Score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14960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Surround</a:t>
                      </a:r>
                      <a:r>
                        <a:rPr lang="en-US" sz="1400" baseline="0" dirty="0" smtClean="0"/>
                        <a:t>ing Districts</a:t>
                      </a:r>
                      <a:endParaRPr lang="en-US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Burlington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54.3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Elkhorn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59.6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62.6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21.8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60.8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Mukwonago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66.7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69.2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73.8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Whitewater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47.8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45.8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endParaRPr lang="en-US" sz="1400" b="1" i="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East Troy</a:t>
                      </a:r>
                      <a:endParaRPr lang="en-US" sz="15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22.2</a:t>
                      </a:r>
                      <a:endParaRPr lang="en-US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62.3</a:t>
                      </a:r>
                      <a:endParaRPr lang="en-US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22.1</a:t>
                      </a:r>
                      <a:endParaRPr lang="en-US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70.6</a:t>
                      </a:r>
                      <a:endParaRPr lang="en-US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22.6</a:t>
                      </a:r>
                      <a:endParaRPr lang="en-US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74.6</a:t>
                      </a:r>
                      <a:endParaRPr lang="en-US" sz="1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22.7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60.5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23.1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70.0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4960"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i="0" baseline="0" dirty="0" smtClean="0"/>
                        <a:t>Other Local </a:t>
                      </a:r>
                    </a:p>
                    <a:p>
                      <a:pPr algn="ctr"/>
                      <a:r>
                        <a:rPr lang="en-US" sz="1400" i="0" baseline="0" dirty="0" smtClean="0"/>
                        <a:t>Districts</a:t>
                      </a:r>
                      <a:endParaRPr lang="en-US" sz="1400" i="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Arrowhead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81.7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82.0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83.1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Elmbrook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85.5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84.5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87.4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25.0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83.5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Kettle Moraine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81.0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82.8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84.5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Mequon-Thiensville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25.0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85.9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26.0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87.5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Waterford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23.1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68.9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Waukesha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56.3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57.1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22.7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57.8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060188"/>
              </p:ext>
            </p:extLst>
          </p:nvPr>
        </p:nvGraphicFramePr>
        <p:xfrm>
          <a:off x="571500" y="5556408"/>
          <a:ext cx="800100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6D6E71"/>
                          </a:solidFill>
                        </a:rPr>
                        <a:t>Score =</a:t>
                      </a:r>
                      <a:r>
                        <a:rPr lang="en-US" sz="1500" b="0" baseline="0" dirty="0" smtClean="0">
                          <a:solidFill>
                            <a:srgbClr val="6D6E71"/>
                          </a:solidFill>
                        </a:rPr>
                        <a:t> Average Composite ACT Score</a:t>
                      </a:r>
                      <a:endParaRPr lang="en-US" sz="1500" b="0" dirty="0">
                        <a:solidFill>
                          <a:srgbClr val="6D6E7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>
                          <a:solidFill>
                            <a:srgbClr val="6D6E71"/>
                          </a:solidFill>
                        </a:rPr>
                        <a:t>% = Participation</a:t>
                      </a:r>
                      <a:r>
                        <a:rPr lang="en-US" sz="1500" b="0" baseline="0" dirty="0" smtClean="0">
                          <a:solidFill>
                            <a:srgbClr val="6D6E71"/>
                          </a:solidFill>
                        </a:rPr>
                        <a:t> Rate</a:t>
                      </a:r>
                      <a:endParaRPr lang="en-US" sz="1500" b="0" dirty="0">
                        <a:solidFill>
                          <a:srgbClr val="6D6E7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6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0" y="59436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00" dirty="0">
                <a:solidFill>
                  <a:srgbClr val="6D6E71"/>
                </a:solidFill>
              </a:rPr>
              <a:t>*Students who score at or above these benchmarks are on target to meet ACT’s College and Career Readiness Benchmarks when they leave HS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dirty="0">
                <a:solidFill>
                  <a:srgbClr val="6D6E71"/>
                </a:solidFill>
              </a:rPr>
              <a:t>**East Troy goal score based on 2.5-3.0 points of growth per year.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21773"/>
            <a:ext cx="9144000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EPAS Results (Explore, Aspire, ACT)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1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of 2018 Cohort (2015-16 Grade 10)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527958"/>
              </p:ext>
            </p:extLst>
          </p:nvPr>
        </p:nvGraphicFramePr>
        <p:xfrm>
          <a:off x="247630" y="4953000"/>
          <a:ext cx="8522020" cy="133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305"/>
                <a:gridCol w="867093"/>
                <a:gridCol w="436880"/>
                <a:gridCol w="867093"/>
                <a:gridCol w="436880"/>
                <a:gridCol w="867093"/>
                <a:gridCol w="436880"/>
                <a:gridCol w="867093"/>
                <a:gridCol w="436880"/>
                <a:gridCol w="809943"/>
                <a:gridCol w="436880"/>
              </a:tblGrid>
              <a:tr h="259080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East Troy Goal Growth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(2.5-3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 growth points a year) &amp; Actual Growth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Reading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English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Math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Science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Composite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</a:tr>
              <a:tr h="20421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 to 9</a:t>
                      </a:r>
                      <a:r>
                        <a:rPr lang="en-US" sz="1100" baseline="30000" dirty="0" smtClean="0"/>
                        <a:t>th </a:t>
                      </a:r>
                      <a:r>
                        <a:rPr lang="en-US" sz="1100" baseline="0" dirty="0" smtClean="0"/>
                        <a:t> Explore</a:t>
                      </a:r>
                      <a:endParaRPr lang="en-US" sz="1100" dirty="0"/>
                    </a:p>
                  </a:txBody>
                  <a:tcPr marT="18288" marB="18288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18.0-18.5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18.1-18.6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19.1-19.6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20.0-20.5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18.9-19.4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0421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 to 10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 Aspire</a:t>
                      </a:r>
                      <a:endParaRPr lang="en-US" sz="1100" dirty="0"/>
                    </a:p>
                  </a:txBody>
                  <a:tcPr marT="18288" marB="18288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20.5-21.5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20.6-21.6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21.6-22.6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22.5-23.5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21.4-22.4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421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to 11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ACT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23.0-24.5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23.1-24.6</a:t>
                      </a: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24.1-25.6</a:t>
                      </a: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25.0-26.5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23.9-25.4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0421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to 11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 ACT (Aspire Goal)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21.4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19.8</a:t>
                      </a: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21.1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21.8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21.3</a:t>
                      </a: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30" y="1180736"/>
            <a:ext cx="8522020" cy="33912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1082" y="1831535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430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1082" y="3729808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427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6322" y="2588386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424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2" y="1689122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432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79991" y="1990398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425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79991" y="3750146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423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9991" y="2777938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421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2" y="2326835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428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8883" y="2226618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428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2207" y="3750146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429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8883" y="2831644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426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81602" y="2715822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428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2552" y="2001904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428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35876" y="3750146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426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32552" y="2729802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424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9922" y="1838891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432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79546" y="3750146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427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0" y="4580358"/>
            <a:ext cx="9144000" cy="382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1" dirty="0">
                <a:solidFill>
                  <a:srgbClr val="00B050"/>
                </a:solidFill>
              </a:rPr>
              <a:t>*The Aspire scores noted in the graph are estimates per an Aspire concordance table;</a:t>
            </a:r>
            <a:br>
              <a:rPr lang="en-US" sz="1051" dirty="0">
                <a:solidFill>
                  <a:srgbClr val="00B050"/>
                </a:solidFill>
              </a:rPr>
            </a:br>
            <a:r>
              <a:rPr lang="en-US" sz="1051" dirty="0">
                <a:solidFill>
                  <a:srgbClr val="00B050"/>
                </a:solidFill>
              </a:rPr>
              <a:t>Exam score scale begins at 400. Actual Aspire scores are noted in green.</a:t>
            </a:r>
          </a:p>
        </p:txBody>
      </p:sp>
    </p:spTree>
    <p:extLst>
      <p:ext uri="{BB962C8B-B14F-4D97-AF65-F5344CB8AC3E}">
        <p14:creationId xmlns:p14="http://schemas.microsoft.com/office/powerpoint/2010/main" val="116545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96165"/>
            <a:ext cx="8115300" cy="372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21773"/>
            <a:ext cx="9144000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EPAS Results (Explore, Aspire, ACT)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1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of 2017 Cohort (2015-16 Grade 11)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366964"/>
              </p:ext>
            </p:extLst>
          </p:nvPr>
        </p:nvGraphicFramePr>
        <p:xfrm>
          <a:off x="212707" y="4929393"/>
          <a:ext cx="8718591" cy="1335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5876"/>
                <a:gridCol w="867093"/>
                <a:gridCol w="436880"/>
                <a:gridCol w="867093"/>
                <a:gridCol w="436880"/>
                <a:gridCol w="867093"/>
                <a:gridCol w="436880"/>
                <a:gridCol w="867093"/>
                <a:gridCol w="436880"/>
                <a:gridCol w="809943"/>
                <a:gridCol w="436880"/>
              </a:tblGrid>
              <a:tr h="259080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East Troy Goal Growth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(2.5-3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 growth points a year) &amp; Actual Growth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Reading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English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Math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Science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Composite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</a:tr>
              <a:tr h="20421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8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 to 9</a:t>
                      </a:r>
                      <a:r>
                        <a:rPr lang="en-US" sz="1100" baseline="30000" dirty="0" smtClean="0"/>
                        <a:t>th </a:t>
                      </a:r>
                      <a:r>
                        <a:rPr lang="en-US" sz="1100" baseline="0" dirty="0" smtClean="0"/>
                        <a:t> Explore</a:t>
                      </a:r>
                      <a:endParaRPr lang="en-US" sz="1100" dirty="0"/>
                    </a:p>
                  </a:txBody>
                  <a:tcPr marT="18288" marB="18288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18.4-18.9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1.0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18.2-18.7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1.6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18.9-19.4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1.2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20.2-20.7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0.7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19-19.5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1.2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0421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9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 to 10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 Aspire</a:t>
                      </a:r>
                      <a:endParaRPr lang="en-US" sz="1100" dirty="0"/>
                    </a:p>
                  </a:txBody>
                  <a:tcPr marT="18288" marB="18288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20.9-21.9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1.1</a:t>
                      </a: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20.7-21.7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0.2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21.4-22.4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0.9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22.7-21.7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1.1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21.5-22.5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0421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to 11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ACT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23.4-24.9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23.2-24.7</a:t>
                      </a: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23.9-25.4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25.2-26.7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24-25.5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0421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10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dirty="0" smtClean="0"/>
                        <a:t> to 11</a:t>
                      </a:r>
                      <a:r>
                        <a:rPr lang="en-US" sz="1100" baseline="30000" dirty="0" smtClean="0"/>
                        <a:t>th</a:t>
                      </a:r>
                      <a:r>
                        <a:rPr lang="en-US" sz="1100" baseline="0" dirty="0" smtClean="0"/>
                        <a:t> ACT (Aspire Goal)</a:t>
                      </a:r>
                      <a:endParaRPr lang="en-US" sz="11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21.7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20.1</a:t>
                      </a: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20.8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22.1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21.6</a:t>
                      </a:r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82587" y="3852417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429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9300" y="3872274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425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6377" y="3872274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431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87743" y="3872274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429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24800" y="3877413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429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2587" y="2275316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426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9300" y="2473459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423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46252" y="1803812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431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84905" y="2358167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427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82587" y="1441303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432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79300" y="1525545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428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46252" y="2542833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  <a:latin typeface="+mj-lt"/>
              </a:rPr>
              <a:t>428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84905" y="1549274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+mj-lt"/>
              </a:rPr>
              <a:t>429</a:t>
            </a:r>
            <a:endParaRPr lang="en-US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0" y="4580358"/>
            <a:ext cx="9144000" cy="3820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051" dirty="0">
                <a:solidFill>
                  <a:srgbClr val="00B050"/>
                </a:solidFill>
              </a:rPr>
              <a:t>*The Aspire scores noted in the graph are estimates per an Aspire concordance table;</a:t>
            </a:r>
            <a:br>
              <a:rPr lang="en-US" sz="1051" dirty="0">
                <a:solidFill>
                  <a:srgbClr val="00B050"/>
                </a:solidFill>
              </a:rPr>
            </a:br>
            <a:r>
              <a:rPr lang="en-US" sz="1051" dirty="0">
                <a:solidFill>
                  <a:srgbClr val="00B050"/>
                </a:solidFill>
              </a:rPr>
              <a:t>Exam score scale begins at 400. Actual Aspire scores are noted in green.</a:t>
            </a:r>
          </a:p>
        </p:txBody>
      </p:sp>
    </p:spTree>
    <p:extLst>
      <p:ext uri="{BB962C8B-B14F-4D97-AF65-F5344CB8AC3E}">
        <p14:creationId xmlns:p14="http://schemas.microsoft.com/office/powerpoint/2010/main" val="6917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21773"/>
            <a:ext cx="9144000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EPAS Results (Explore, Plan, ACT)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1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of 2016 Cohort (2015-16 Grade 12)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1149324"/>
            <a:ext cx="8558923" cy="280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774813"/>
              </p:ext>
            </p:extLst>
          </p:nvPr>
        </p:nvGraphicFramePr>
        <p:xfrm>
          <a:off x="345000" y="4484695"/>
          <a:ext cx="8326125" cy="12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260"/>
                <a:gridCol w="867093"/>
                <a:gridCol w="436880"/>
                <a:gridCol w="867093"/>
                <a:gridCol w="436880"/>
                <a:gridCol w="867093"/>
                <a:gridCol w="436880"/>
                <a:gridCol w="867093"/>
                <a:gridCol w="436880"/>
                <a:gridCol w="867093"/>
                <a:gridCol w="436880"/>
              </a:tblGrid>
              <a:tr h="314960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East Troy Goal Growth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(2.5-3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growth points a year) &amp; Actual Growth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Science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Reading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English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Math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Composite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to 9</a:t>
                      </a:r>
                      <a:r>
                        <a:rPr lang="en-US" sz="1200" baseline="30000" dirty="0" smtClean="0"/>
                        <a:t>th </a:t>
                      </a:r>
                      <a:r>
                        <a:rPr lang="en-US" sz="1200" baseline="0" dirty="0" smtClean="0"/>
                        <a:t> Explore</a:t>
                      </a:r>
                      <a:endParaRPr lang="en-US" sz="1200" dirty="0"/>
                    </a:p>
                  </a:txBody>
                  <a:tcPr marT="18288" marB="18288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19.3-19.8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16.9-17.4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17.5-18.0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1.7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18.8-19.3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1.1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18.2-18.7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to 10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Plan</a:t>
                      </a:r>
                      <a:endParaRPr lang="en-US" sz="1200" dirty="0"/>
                    </a:p>
                  </a:txBody>
                  <a:tcPr marT="18288" marB="18288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21.8-22.8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19.4-20.4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1.8</a:t>
                      </a: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20.0-21.0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21.3-22.3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2.1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20.7-21.7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1.7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to 11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ACT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24.3-25.8</a:t>
                      </a:r>
                      <a:endParaRPr lang="en-US" sz="1200" dirty="0"/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1.0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21.9-23.4</a:t>
                      </a:r>
                      <a:endParaRPr lang="en-US" sz="1200" dirty="0"/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1.9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22.5-24.0</a:t>
                      </a:r>
                      <a:endParaRPr lang="en-US" sz="1200" dirty="0"/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1.3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23.8-25.3</a:t>
                      </a:r>
                      <a:endParaRPr lang="en-US" sz="1200" dirty="0"/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23.2-24.7</a:t>
                      </a:r>
                      <a:endParaRPr lang="en-US" sz="1200" dirty="0"/>
                    </a:p>
                  </a:txBody>
                  <a:tcPr marL="45720" marR="45720"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6320" y="5825811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sz="1600" dirty="0" smtClean="0">
                <a:solidFill>
                  <a:srgbClr val="6D6E71"/>
                </a:solidFill>
              </a:rPr>
              <a:t>*ACT 11</a:t>
            </a:r>
            <a:r>
              <a:rPr lang="en-US" sz="1600" baseline="30000" dirty="0" smtClean="0">
                <a:solidFill>
                  <a:srgbClr val="6D6E71"/>
                </a:solidFill>
              </a:rPr>
              <a:t>th</a:t>
            </a:r>
            <a:r>
              <a:rPr lang="en-US" sz="1600" dirty="0" smtClean="0">
                <a:solidFill>
                  <a:srgbClr val="6D6E71"/>
                </a:solidFill>
              </a:rPr>
              <a:t> Grade = 100% Participation (Per State Mandate)</a:t>
            </a:r>
            <a:endParaRPr lang="en-US" sz="1600" dirty="0">
              <a:solidFill>
                <a:srgbClr val="6D6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2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21773"/>
            <a:ext cx="9144000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EPAS Results (Explore, Plan, ACT)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1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of 2015 Cohort (2015 Graduates)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266763"/>
              </p:ext>
            </p:extLst>
          </p:nvPr>
        </p:nvGraphicFramePr>
        <p:xfrm>
          <a:off x="297337" y="4678752"/>
          <a:ext cx="8549325" cy="125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860"/>
                <a:gridCol w="867093"/>
                <a:gridCol w="487680"/>
                <a:gridCol w="867093"/>
                <a:gridCol w="436880"/>
                <a:gridCol w="867093"/>
                <a:gridCol w="487680"/>
                <a:gridCol w="867093"/>
                <a:gridCol w="436880"/>
                <a:gridCol w="867093"/>
                <a:gridCol w="436880"/>
              </a:tblGrid>
              <a:tr h="314960">
                <a:tc gridSpan="11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East Troy Goal Growth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bg1"/>
                          </a:solidFill>
                        </a:rPr>
                        <a:t>(2.5-3</a:t>
                      </a: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 growth points a year) &amp; Actual Growth</a:t>
                      </a:r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Science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Reading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English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Math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Composite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>
                    <a:solidFill>
                      <a:srgbClr val="6D6E7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9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to 10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baseline="0" dirty="0" smtClean="0"/>
                        <a:t> Plan</a:t>
                      </a:r>
                      <a:endParaRPr lang="en-US" sz="1200" dirty="0" smtClean="0"/>
                    </a:p>
                  </a:txBody>
                  <a:tcPr marT="18288" marB="18288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21.1-21.6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1.9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19.8-20.3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19.9-20.4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1.4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20.2-20.7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2.1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20.4-20.9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1.7</a:t>
                      </a:r>
                    </a:p>
                  </a:txBody>
                  <a:tcPr marT="18288" marB="18288" anchor="ctr"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to 11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baseline="0" dirty="0" smtClean="0"/>
                        <a:t>Retired ACT</a:t>
                      </a:r>
                      <a:endParaRPr lang="en-US" sz="1200" dirty="0" smtClean="0"/>
                    </a:p>
                  </a:txBody>
                  <a:tcPr marT="18288" marB="18288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23.6-24.6</a:t>
                      </a: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-1.0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22.3-23.3</a:t>
                      </a: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0.8</a:t>
                      </a: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22.4-23.4</a:t>
                      </a: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-0.2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22.7-23.7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0.2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22.9-23.9</a:t>
                      </a: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to 11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Elective ACT</a:t>
                      </a:r>
                    </a:p>
                  </a:txBody>
                  <a:tcPr marT="18288" marB="18288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2.3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5.0</a:t>
                      </a: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4.0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2.8</a:t>
                      </a:r>
                      <a:endParaRPr lang="en-US" sz="1200" dirty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</a:p>
                  </a:txBody>
                  <a:tcPr marT="18288" marB="18288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8" y="990602"/>
            <a:ext cx="8517075" cy="338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0" y="5943600"/>
            <a:ext cx="9144000" cy="353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solidFill>
                  <a:srgbClr val="6D6E71"/>
                </a:solidFill>
              </a:rPr>
              <a:t>Retired ACT = 100% Participation</a:t>
            </a:r>
            <a:r>
              <a:rPr lang="en-US" sz="1600" dirty="0">
                <a:solidFill>
                  <a:srgbClr val="6D6E71"/>
                </a:solidFill>
              </a:rPr>
              <a:t>	</a:t>
            </a:r>
            <a:r>
              <a:rPr lang="en-US" sz="1600" dirty="0" smtClean="0">
                <a:solidFill>
                  <a:srgbClr val="6D6E71"/>
                </a:solidFill>
              </a:rPr>
              <a:t>	Elective ACT = 70%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90010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 noGrp="1"/>
          </p:cNvSpPr>
          <p:nvPr/>
        </p:nvSpPr>
        <p:spPr bwMode="auto">
          <a:xfrm>
            <a:off x="457200" y="6245226"/>
            <a:ext cx="2133600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l" eaLnBrk="1" hangingPunct="1"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886" y="35362"/>
            <a:ext cx="9144000" cy="1447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VOLUNTARY SERVICE </a:t>
            </a:r>
            <a:b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EDUCATION AWARDS</a:t>
            </a:r>
          </a:p>
        </p:txBody>
      </p:sp>
      <p:sp>
        <p:nvSpPr>
          <p:cNvPr id="2" name="Rectangle 1"/>
          <p:cNvSpPr/>
          <p:nvPr/>
        </p:nvSpPr>
        <p:spPr>
          <a:xfrm>
            <a:off x="-10886" y="1593287"/>
            <a:ext cx="9144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6D6E71"/>
                </a:solidFill>
                <a:latin typeface="+mj-lt"/>
              </a:rPr>
              <a:t>Congratulations and </a:t>
            </a:r>
            <a:r>
              <a:rPr lang="en-US" sz="3600" dirty="0" smtClean="0">
                <a:solidFill>
                  <a:srgbClr val="6D6E71"/>
                </a:solidFill>
                <a:latin typeface="+mj-lt"/>
              </a:rPr>
              <a:t>Thank </a:t>
            </a:r>
            <a:r>
              <a:rPr lang="en-US" sz="3600" dirty="0">
                <a:solidFill>
                  <a:srgbClr val="6D6E71"/>
                </a:solidFill>
                <a:latin typeface="+mj-lt"/>
              </a:rPr>
              <a:t>You to</a:t>
            </a:r>
            <a:r>
              <a:rPr lang="en-US" sz="3600" dirty="0" smtClean="0">
                <a:solidFill>
                  <a:srgbClr val="6D6E71"/>
                </a:solidFill>
                <a:latin typeface="+mj-lt"/>
              </a:rPr>
              <a:t>:</a:t>
            </a:r>
          </a:p>
          <a:p>
            <a:endParaRPr lang="en-US" sz="2800" dirty="0">
              <a:solidFill>
                <a:srgbClr val="6D6E71"/>
              </a:solidFill>
              <a:latin typeface="+mj-lt"/>
            </a:endParaRPr>
          </a:p>
          <a:p>
            <a:endParaRPr lang="en-US" sz="3600" dirty="0" smtClean="0">
              <a:solidFill>
                <a:srgbClr val="6D6E71"/>
              </a:solidFill>
              <a:latin typeface="+mj-lt"/>
            </a:endParaRPr>
          </a:p>
          <a:p>
            <a:endParaRPr lang="en-US" sz="3600" dirty="0">
              <a:solidFill>
                <a:srgbClr val="6D6E71"/>
              </a:solidFill>
              <a:latin typeface="+mj-lt"/>
            </a:endParaRPr>
          </a:p>
          <a:p>
            <a:endParaRPr lang="en-US" sz="3600" dirty="0" smtClean="0">
              <a:solidFill>
                <a:srgbClr val="6D6E71"/>
              </a:solidFill>
              <a:latin typeface="+mj-lt"/>
            </a:endParaRPr>
          </a:p>
          <a:p>
            <a:endParaRPr lang="en-US" sz="3600" dirty="0" smtClean="0">
              <a:solidFill>
                <a:srgbClr val="6D6E71"/>
              </a:solidFill>
              <a:latin typeface="+mj-lt"/>
            </a:endParaRPr>
          </a:p>
          <a:p>
            <a:endParaRPr lang="en-US" sz="3600" dirty="0" smtClean="0">
              <a:solidFill>
                <a:srgbClr val="6D6E71"/>
              </a:solidFill>
              <a:latin typeface="+mj-lt"/>
            </a:endParaRPr>
          </a:p>
          <a:p>
            <a:r>
              <a:rPr lang="en-US" sz="6600" b="1" dirty="0" smtClean="0">
                <a:solidFill>
                  <a:srgbClr val="FFC000"/>
                </a:solidFill>
                <a:latin typeface="+mj-lt"/>
              </a:rPr>
              <a:t>Erin </a:t>
            </a:r>
            <a:r>
              <a:rPr lang="en-US" sz="6600" b="1" dirty="0" err="1">
                <a:solidFill>
                  <a:srgbClr val="FFC000"/>
                </a:solidFill>
                <a:latin typeface="+mj-lt"/>
              </a:rPr>
              <a:t>Friemoth</a:t>
            </a:r>
            <a:endParaRPr lang="en-US" sz="6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ANNUAL </a:t>
            </a:r>
            <a:r>
              <a:rPr lang="en-US" dirty="0"/>
              <a:t>VOLUNTARY SERVICE </a:t>
            </a:r>
            <a:r>
              <a:rPr lang="en-US" dirty="0" smtClean="0"/>
              <a:t>TO </a:t>
            </a:r>
            <a:r>
              <a:rPr lang="en-US" dirty="0"/>
              <a:t>EDUCATION AWARDS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483919"/>
            <a:ext cx="2049236" cy="2732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70312"/>
            <a:ext cx="36576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0" y="21773"/>
            <a:ext cx="9144000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EPAS Results (Explore, Plan, Aspire, ACT)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1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– Percent Met or Exceeded Benchmark (“Proficient”)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461202"/>
              </p:ext>
            </p:extLst>
          </p:nvPr>
        </p:nvGraphicFramePr>
        <p:xfrm>
          <a:off x="228603" y="1066800"/>
          <a:ext cx="8610597" cy="157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197"/>
                <a:gridCol w="624840"/>
                <a:gridCol w="624840"/>
                <a:gridCol w="624840"/>
                <a:gridCol w="624840"/>
                <a:gridCol w="624840"/>
                <a:gridCol w="624840"/>
                <a:gridCol w="624840"/>
                <a:gridCol w="624840"/>
                <a:gridCol w="624840"/>
                <a:gridCol w="624840"/>
              </a:tblGrid>
              <a:tr h="3149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Class of 2018</a:t>
                      </a:r>
                    </a:p>
                    <a:p>
                      <a:pPr algn="ctr"/>
                      <a:r>
                        <a:rPr lang="en-US" sz="1500" b="0" dirty="0" smtClean="0"/>
                        <a:t>2015-16</a:t>
                      </a:r>
                      <a:r>
                        <a:rPr lang="en-US" sz="1500" b="0" baseline="0" dirty="0" smtClean="0"/>
                        <a:t> Grade 10</a:t>
                      </a:r>
                      <a:endParaRPr lang="en-US" sz="15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Reading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English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Math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Science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Composite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Gr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Explore (2013-14)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46%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71%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47%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50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Gr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Aspire (2014-15)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42%</a:t>
                      </a:r>
                    </a:p>
                  </a:txBody>
                  <a:tcPr anchor="ctr">
                    <a:solidFill>
                      <a:srgbClr val="FDEA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38%</a:t>
                      </a:r>
                      <a:endParaRPr lang="en-US" sz="1400" dirty="0"/>
                    </a:p>
                  </a:txBody>
                  <a:tcPr anchor="ctr">
                    <a:solidFill>
                      <a:srgbClr val="FD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66%</a:t>
                      </a:r>
                    </a:p>
                  </a:txBody>
                  <a:tcPr anchor="ctr">
                    <a:solidFill>
                      <a:srgbClr val="FDEA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60%</a:t>
                      </a:r>
                      <a:endParaRPr lang="en-US" sz="1400" dirty="0"/>
                    </a:p>
                  </a:txBody>
                  <a:tcPr anchor="ctr">
                    <a:solidFill>
                      <a:srgbClr val="FD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39%</a:t>
                      </a:r>
                    </a:p>
                  </a:txBody>
                  <a:tcPr anchor="ctr">
                    <a:solidFill>
                      <a:srgbClr val="FDEA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35%</a:t>
                      </a:r>
                      <a:endParaRPr lang="en-US" sz="1400" dirty="0"/>
                    </a:p>
                  </a:txBody>
                  <a:tcPr anchor="ctr">
                    <a:solidFill>
                      <a:srgbClr val="FD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43%</a:t>
                      </a:r>
                    </a:p>
                  </a:txBody>
                  <a:tcPr anchor="ctr">
                    <a:solidFill>
                      <a:srgbClr val="FDEA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30%</a:t>
                      </a:r>
                      <a:endParaRPr lang="en-US" sz="1400" dirty="0"/>
                    </a:p>
                  </a:txBody>
                  <a:tcPr anchor="ctr">
                    <a:solidFill>
                      <a:srgbClr val="FD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>
                    <a:solidFill>
                      <a:srgbClr val="FDEA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FDEACD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Gr Aspire (2015-16)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78145"/>
              </p:ext>
            </p:extLst>
          </p:nvPr>
        </p:nvGraphicFramePr>
        <p:xfrm>
          <a:off x="228603" y="2743198"/>
          <a:ext cx="8610597" cy="157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197"/>
                <a:gridCol w="624840"/>
                <a:gridCol w="624840"/>
                <a:gridCol w="624840"/>
                <a:gridCol w="624840"/>
                <a:gridCol w="624840"/>
                <a:gridCol w="624840"/>
                <a:gridCol w="624840"/>
                <a:gridCol w="624840"/>
                <a:gridCol w="624840"/>
                <a:gridCol w="624840"/>
              </a:tblGrid>
              <a:tr h="3149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Class of 2017</a:t>
                      </a:r>
                    </a:p>
                    <a:p>
                      <a:pPr algn="ctr"/>
                      <a:r>
                        <a:rPr lang="en-US" sz="1500" b="0" dirty="0" smtClean="0"/>
                        <a:t>2015-16</a:t>
                      </a:r>
                      <a:r>
                        <a:rPr lang="en-US" sz="1500" b="0" baseline="0" dirty="0" smtClean="0"/>
                        <a:t> Grade 11</a:t>
                      </a:r>
                      <a:endParaRPr lang="en-US" sz="15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Reading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English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Math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Science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Composite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21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Gr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Explore (2012-13)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52%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46%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76%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68%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45%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27%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61%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Gr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Explore (2013-14)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75%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55%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45%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65%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Gr Aspire (2014-15)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46%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E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34%</a:t>
                      </a:r>
                      <a:endParaRPr lang="en-US" sz="1400" dirty="0"/>
                    </a:p>
                  </a:txBody>
                  <a:tcPr anchor="ctr">
                    <a:solidFill>
                      <a:srgbClr val="FE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65%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E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63%</a:t>
                      </a:r>
                      <a:endParaRPr lang="en-US" sz="1400" dirty="0"/>
                    </a:p>
                  </a:txBody>
                  <a:tcPr anchor="ctr">
                    <a:solidFill>
                      <a:srgbClr val="FE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39%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E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32%</a:t>
                      </a:r>
                      <a:endParaRPr lang="en-US" sz="1400" dirty="0"/>
                    </a:p>
                  </a:txBody>
                  <a:tcPr anchor="ctr">
                    <a:solidFill>
                      <a:srgbClr val="FE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46%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E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31%</a:t>
                      </a:r>
                      <a:endParaRPr lang="en-US" sz="1400" dirty="0"/>
                    </a:p>
                  </a:txBody>
                  <a:tcPr anchor="ctr">
                    <a:solidFill>
                      <a:srgbClr val="FE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>
                    <a:solidFill>
                      <a:srgbClr val="FEF5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rgbClr val="FEF5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51686"/>
              </p:ext>
            </p:extLst>
          </p:nvPr>
        </p:nvGraphicFramePr>
        <p:xfrm>
          <a:off x="228603" y="4410552"/>
          <a:ext cx="8610597" cy="157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197"/>
                <a:gridCol w="624840"/>
                <a:gridCol w="624840"/>
                <a:gridCol w="624840"/>
                <a:gridCol w="624840"/>
                <a:gridCol w="624840"/>
                <a:gridCol w="624840"/>
                <a:gridCol w="624840"/>
                <a:gridCol w="624840"/>
                <a:gridCol w="624840"/>
                <a:gridCol w="624840"/>
              </a:tblGrid>
              <a:tr h="136924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Class of 2016</a:t>
                      </a:r>
                    </a:p>
                    <a:p>
                      <a:pPr algn="ctr"/>
                      <a:r>
                        <a:rPr lang="en-US" sz="1500" b="0" dirty="0" smtClean="0"/>
                        <a:t>2015-16</a:t>
                      </a:r>
                      <a:r>
                        <a:rPr lang="en-US" sz="1500" b="0" baseline="0" dirty="0" smtClean="0"/>
                        <a:t> Grade 12</a:t>
                      </a:r>
                      <a:endParaRPr lang="en-US" sz="1500" b="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Reading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English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Math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Science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Composite</a:t>
                      </a:r>
                      <a:endParaRPr lang="en-US" sz="15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4960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Nat</a:t>
                      </a:r>
                      <a:endParaRPr lang="en-US" sz="15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Gr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Explore (2011-12)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44%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68%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42%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38%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19%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27%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120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Gr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Explore (2012-13)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53%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75%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83%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51%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54%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42%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48%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61%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Gr Plan (2013-14)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84%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55%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36%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49%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65%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85771"/>
            <a:ext cx="3810000" cy="51443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1" y="1110701"/>
            <a:ext cx="3874236" cy="510669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3"/>
            <a:ext cx="9144000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Achievement: Cohort Graphs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1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Cohort graphs are included in the Annual Meeting Appendix and on the District website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VI.B. Student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773"/>
            <a:ext cx="9144000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Perceptions Survey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1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12 – Percent Strongly Agree and Agree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59978646"/>
              </p:ext>
            </p:extLst>
          </p:nvPr>
        </p:nvGraphicFramePr>
        <p:xfrm>
          <a:off x="-152400" y="990600"/>
          <a:ext cx="9372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75142"/>
              </p:ext>
            </p:extLst>
          </p:nvPr>
        </p:nvGraphicFramePr>
        <p:xfrm>
          <a:off x="228600" y="7086600"/>
          <a:ext cx="8441052" cy="489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703"/>
                <a:gridCol w="698907"/>
                <a:gridCol w="698907"/>
                <a:gridCol w="698907"/>
                <a:gridCol w="698907"/>
                <a:gridCol w="698907"/>
                <a:gridCol w="698907"/>
                <a:gridCol w="698907"/>
              </a:tblGrid>
              <a:tr h="409140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2013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2012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2011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2010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2009</a:t>
                      </a:r>
                      <a:endParaRPr lang="en-US" sz="1500" dirty="0"/>
                    </a:p>
                  </a:txBody>
                  <a:tcPr anchor="ctr"/>
                </a:tc>
              </a:tr>
              <a:tr h="37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Do not feel part of the</a:t>
                      </a:r>
                      <a:r>
                        <a:rPr lang="en-US" sz="1500" b="0" baseline="0" dirty="0" smtClean="0"/>
                        <a:t> school</a:t>
                      </a:r>
                      <a:endParaRPr lang="en-US" sz="15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19.67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26.05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19.7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25.37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25.00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18.26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17.07</a:t>
                      </a:r>
                      <a:endParaRPr lang="en-US" sz="1500" dirty="0"/>
                    </a:p>
                  </a:txBody>
                  <a:tcPr anchor="ctr"/>
                </a:tc>
              </a:tr>
              <a:tr h="373869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Disruptive</a:t>
                      </a:r>
                      <a:r>
                        <a:rPr lang="en-US" sz="1500" b="0" baseline="0" dirty="0" smtClean="0"/>
                        <a:t> behavior in class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36.06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43.60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28.90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44.02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24.07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26.96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22.76</a:t>
                      </a:r>
                    </a:p>
                  </a:txBody>
                  <a:tcPr anchor="ctr"/>
                </a:tc>
              </a:tr>
              <a:tr h="37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No</a:t>
                      </a:r>
                      <a:r>
                        <a:rPr lang="en-US" sz="1500" b="0" baseline="0" dirty="0" smtClean="0"/>
                        <a:t> access to technology IN school 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5.73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11.75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17.70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30.59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21.29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7.82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4.87</a:t>
                      </a:r>
                      <a:endParaRPr lang="en-US" sz="1500" dirty="0"/>
                    </a:p>
                  </a:txBody>
                  <a:tcPr anchor="ctr"/>
                </a:tc>
              </a:tr>
              <a:tr h="373869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Worry about my safety at school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4.91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6.72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7.46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8.33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3.47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6.50</a:t>
                      </a:r>
                      <a:endParaRPr lang="en-US" sz="1500" dirty="0"/>
                    </a:p>
                  </a:txBody>
                  <a:tcPr anchor="ctr"/>
                </a:tc>
              </a:tr>
              <a:tr h="37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School does not offer courses</a:t>
                      </a:r>
                      <a:r>
                        <a:rPr lang="en-US" sz="1500" b="0" baseline="0" dirty="0" smtClean="0"/>
                        <a:t> I want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45.08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41.17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39.35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44.02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50.92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32.86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37.39</a:t>
                      </a:r>
                      <a:endParaRPr lang="en-US" sz="1500" dirty="0"/>
                    </a:p>
                  </a:txBody>
                  <a:tcPr anchor="ctr"/>
                </a:tc>
              </a:tr>
              <a:tr h="37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Classes are irrelevant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52.45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56.30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52.33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50.74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51.85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55.65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36.58</a:t>
                      </a:r>
                      <a:endParaRPr lang="en-US" sz="1500" dirty="0"/>
                    </a:p>
                  </a:txBody>
                  <a:tcPr anchor="ctr"/>
                </a:tc>
              </a:tr>
              <a:tr h="37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Poor</a:t>
                      </a:r>
                      <a:r>
                        <a:rPr lang="en-US" sz="1500" b="0" baseline="0" dirty="0" smtClean="0"/>
                        <a:t> study habits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50.0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68.90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53.37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61.19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62.00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47.82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54.47</a:t>
                      </a:r>
                      <a:endParaRPr lang="en-US" sz="1500" dirty="0"/>
                    </a:p>
                  </a:txBody>
                  <a:tcPr anchor="ctr"/>
                </a:tc>
              </a:tr>
              <a:tr h="37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Classes poorly</a:t>
                      </a:r>
                      <a:r>
                        <a:rPr lang="en-US" sz="1500" b="0" baseline="0" dirty="0" smtClean="0"/>
                        <a:t> taught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67.21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75.63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71.96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73.88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70.37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77.39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64.47</a:t>
                      </a:r>
                      <a:endParaRPr lang="en-US" sz="1500" dirty="0"/>
                    </a:p>
                  </a:txBody>
                  <a:tcPr anchor="ctr"/>
                </a:tc>
              </a:tr>
              <a:tr h="37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Teachers had</a:t>
                      </a:r>
                      <a:r>
                        <a:rPr lang="en-US" sz="1500" b="0" baseline="0" dirty="0" smtClean="0"/>
                        <a:t> high expectations of me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81.13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79.82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89.00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80.58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78.7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88.69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87.80</a:t>
                      </a:r>
                      <a:endParaRPr lang="en-US" sz="1500" dirty="0"/>
                    </a:p>
                  </a:txBody>
                  <a:tcPr anchor="ctr"/>
                </a:tc>
              </a:tr>
              <a:tr h="37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School is boring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66.66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70.58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57.93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58.94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71.29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66.94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63.40</a:t>
                      </a:r>
                      <a:endParaRPr lang="en-US" sz="1500" dirty="0"/>
                    </a:p>
                  </a:txBody>
                  <a:tcPr anchor="ctr"/>
                </a:tc>
              </a:tr>
              <a:tr h="37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enjoy being at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55.82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45.37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51.39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58.94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51.84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51.29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60.97</a:t>
                      </a:r>
                      <a:endParaRPr lang="en-US" sz="1500" dirty="0"/>
                    </a:p>
                  </a:txBody>
                  <a:tcPr anchor="ctr"/>
                </a:tc>
              </a:tr>
              <a:tr h="373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Learning can be 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81.66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80.66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95.32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80.59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80.54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81.73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84.55</a:t>
                      </a:r>
                      <a:endParaRPr lang="en-US" sz="15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VI.C. Additional </a:t>
            </a:r>
            <a:r>
              <a:rPr lang="en-US" dirty="0"/>
              <a:t>Data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773"/>
            <a:ext cx="9144000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Perceptions Survey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1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8 – Percent Strongly Agree and Agree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11603336"/>
              </p:ext>
            </p:extLst>
          </p:nvPr>
        </p:nvGraphicFramePr>
        <p:xfrm>
          <a:off x="0" y="1066800"/>
          <a:ext cx="8991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3461"/>
              </p:ext>
            </p:extLst>
          </p:nvPr>
        </p:nvGraphicFramePr>
        <p:xfrm>
          <a:off x="228600" y="7162800"/>
          <a:ext cx="8819832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817"/>
                <a:gridCol w="675005"/>
                <a:gridCol w="675005"/>
                <a:gridCol w="675005"/>
              </a:tblGrid>
              <a:tr h="314960"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2013</a:t>
                      </a:r>
                      <a:endParaRPr lang="en-US" sz="1500" b="1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feel safe at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86.25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80.69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88.59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Bullying </a:t>
                      </a:r>
                      <a:r>
                        <a:rPr lang="en-US" sz="1500" b="0" u="sng" dirty="0" smtClean="0"/>
                        <a:t>was</a:t>
                      </a:r>
                      <a:r>
                        <a:rPr lang="en-US" sz="1500" b="0" u="sng" baseline="0" dirty="0" smtClean="0"/>
                        <a:t> not</a:t>
                      </a:r>
                      <a:r>
                        <a:rPr lang="en-US" sz="1500" b="0" u="none" baseline="0" dirty="0" smtClean="0"/>
                        <a:t> a problem at school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67.42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65.78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71.55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The school does a good job</a:t>
                      </a:r>
                      <a:r>
                        <a:rPr lang="en-US" sz="1500" b="0" baseline="0" dirty="0" smtClean="0"/>
                        <a:t> trying to prevent bullying from happening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47.32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44.24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61.39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School</a:t>
                      </a:r>
                      <a:r>
                        <a:rPr lang="en-US" sz="1500" b="0" baseline="0" dirty="0" smtClean="0"/>
                        <a:t> does not offer courses I want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38.28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51.37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33.02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My classes were interesting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49.99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50.87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72.52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Poor study</a:t>
                      </a:r>
                      <a:r>
                        <a:rPr lang="en-US" sz="1500" b="0" baseline="0" dirty="0" smtClean="0"/>
                        <a:t> habits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33.59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40.36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34.82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No</a:t>
                      </a:r>
                      <a:r>
                        <a:rPr lang="en-US" sz="1500" b="0" baseline="0" dirty="0" smtClean="0"/>
                        <a:t> access to technology </a:t>
                      </a:r>
                      <a:r>
                        <a:rPr lang="en-US" sz="1500" b="0" u="sng" baseline="0" dirty="0" smtClean="0"/>
                        <a:t>in</a:t>
                      </a:r>
                      <a:r>
                        <a:rPr lang="en-US" sz="1500" b="0" i="0" u="none" baseline="0" dirty="0" smtClean="0"/>
                        <a:t> school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28.45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33.92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19.64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Using</a:t>
                      </a:r>
                      <a:r>
                        <a:rPr lang="en-US" sz="1500" b="0" baseline="0" dirty="0" smtClean="0"/>
                        <a:t> technology made learning fun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79.06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81.07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80.69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Using</a:t>
                      </a:r>
                      <a:r>
                        <a:rPr lang="en-US" sz="1500" b="0" baseline="0" dirty="0" smtClean="0"/>
                        <a:t> technology helped me learn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70.53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79.27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76.06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My teacher allowed me to</a:t>
                      </a:r>
                      <a:r>
                        <a:rPr lang="en-US" sz="1500" b="0" baseline="0" dirty="0" smtClean="0"/>
                        <a:t> use technology on a daily basis to assist with my learning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39.83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31.48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40.17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Classes poorly</a:t>
                      </a:r>
                      <a:r>
                        <a:rPr lang="en-US" sz="1500" b="0" baseline="0" dirty="0" smtClean="0"/>
                        <a:t> taught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60.93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64.22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44.64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School is boring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75.56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72.80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60.33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enjoy being at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47.00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45.12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63.15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Learning can be 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61.06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60.51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81.03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feel fully prepared fo</a:t>
                      </a:r>
                      <a:r>
                        <a:rPr lang="en-US" sz="1500" b="0" baseline="0" dirty="0" smtClean="0"/>
                        <a:t>r high school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70.04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73.57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86.48</a:t>
                      </a:r>
                      <a:endParaRPr lang="en-US" sz="15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VI.C. Additional Data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773"/>
            <a:ext cx="9144000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Perceptions Survey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1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5 – Percent Strongly Agree and Agree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00291080"/>
              </p:ext>
            </p:extLst>
          </p:nvPr>
        </p:nvGraphicFramePr>
        <p:xfrm>
          <a:off x="-76200" y="9906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8685"/>
              </p:ext>
            </p:extLst>
          </p:nvPr>
        </p:nvGraphicFramePr>
        <p:xfrm>
          <a:off x="228600" y="7239000"/>
          <a:ext cx="8770620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817"/>
                <a:gridCol w="625793"/>
                <a:gridCol w="675005"/>
                <a:gridCol w="675005"/>
              </a:tblGrid>
              <a:tr h="314960"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2013</a:t>
                      </a:r>
                      <a:endParaRPr lang="en-US" sz="1500" b="1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feel safe at</a:t>
                      </a:r>
                      <a:r>
                        <a:rPr lang="en-US" sz="1500" b="0" baseline="0" dirty="0" smtClean="0"/>
                        <a:t> school</a:t>
                      </a:r>
                      <a:endParaRPr lang="en-US" sz="15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92.1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91.60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87.26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Bullying</a:t>
                      </a:r>
                      <a:r>
                        <a:rPr lang="en-US" sz="1500" b="0" baseline="0" dirty="0" smtClean="0"/>
                        <a:t> </a:t>
                      </a:r>
                      <a:r>
                        <a:rPr lang="en-US" sz="1500" b="0" u="sng" baseline="0" dirty="0" smtClean="0"/>
                        <a:t>was</a:t>
                      </a:r>
                      <a:r>
                        <a:rPr lang="en-US" sz="1500" b="0" u="none" baseline="0" dirty="0" smtClean="0"/>
                        <a:t> a problem at school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26.11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22.89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37.26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The school does a good job trying to prevent</a:t>
                      </a:r>
                      <a:r>
                        <a:rPr lang="en-US" sz="1500" b="0" baseline="0" dirty="0" smtClean="0"/>
                        <a:t> bullying from happening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76.57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68.74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74.76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School does not offer courses I want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36.93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36.64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45.04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Poor study habits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18.01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19.08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19.81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No</a:t>
                      </a:r>
                      <a:r>
                        <a:rPr lang="en-US" sz="1500" b="0" baseline="0" dirty="0" smtClean="0"/>
                        <a:t> access to technology</a:t>
                      </a:r>
                      <a:r>
                        <a:rPr lang="en-US" sz="1500" b="0" i="0" u="none" baseline="0" dirty="0" smtClean="0"/>
                        <a:t> </a:t>
                      </a:r>
                      <a:r>
                        <a:rPr lang="en-US" sz="1500" b="0" i="0" u="sng" baseline="0" dirty="0" smtClean="0"/>
                        <a:t>in</a:t>
                      </a:r>
                      <a:r>
                        <a:rPr lang="en-US" sz="1500" b="0" i="0" u="none" baseline="0" dirty="0" smtClean="0"/>
                        <a:t> school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12.71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24.02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28.03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Using technology</a:t>
                      </a:r>
                      <a:r>
                        <a:rPr lang="en-US" sz="1500" b="0" baseline="0" dirty="0" smtClean="0"/>
                        <a:t> made learning fun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87.27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94.64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95.45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Using technology helped me learn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77.67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88.84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89.18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My teacher allowed me to use technology</a:t>
                      </a:r>
                      <a:r>
                        <a:rPr lang="en-US" sz="1500" b="0" baseline="0" dirty="0" smtClean="0"/>
                        <a:t> on a daily basis to assist with my learning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79.43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62.49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61.68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Classes</a:t>
                      </a:r>
                      <a:r>
                        <a:rPr lang="en-US" sz="1500" b="0" baseline="0" dirty="0" smtClean="0"/>
                        <a:t> poorly taught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11.71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23.66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12.62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School is boring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20.90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51.5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47.7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enjoy being at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78.94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53.02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58.92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Learning can be 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84.68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68.49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77.27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feel fully prepared for middle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71.62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81.53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80.9</a:t>
                      </a:r>
                      <a:endParaRPr lang="en-US" sz="15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VI.C. Additional Data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3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81841039"/>
              </p:ext>
            </p:extLst>
          </p:nvPr>
        </p:nvGraphicFramePr>
        <p:xfrm>
          <a:off x="152400" y="1371600"/>
          <a:ext cx="4495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8685"/>
              </p:ext>
            </p:extLst>
          </p:nvPr>
        </p:nvGraphicFramePr>
        <p:xfrm>
          <a:off x="228600" y="7239000"/>
          <a:ext cx="8770620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817"/>
                <a:gridCol w="625793"/>
                <a:gridCol w="675005"/>
                <a:gridCol w="675005"/>
              </a:tblGrid>
              <a:tr h="314960"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2013</a:t>
                      </a:r>
                      <a:endParaRPr lang="en-US" sz="1500" b="1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feel safe at</a:t>
                      </a:r>
                      <a:r>
                        <a:rPr lang="en-US" sz="1500" b="0" baseline="0" dirty="0" smtClean="0"/>
                        <a:t> school</a:t>
                      </a:r>
                      <a:endParaRPr lang="en-US" sz="15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92.1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91.60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87.26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Bullying</a:t>
                      </a:r>
                      <a:r>
                        <a:rPr lang="en-US" sz="1500" b="0" baseline="0" dirty="0" smtClean="0"/>
                        <a:t> </a:t>
                      </a:r>
                      <a:r>
                        <a:rPr lang="en-US" sz="1500" b="0" u="sng" baseline="0" dirty="0" smtClean="0"/>
                        <a:t>was</a:t>
                      </a:r>
                      <a:r>
                        <a:rPr lang="en-US" sz="1500" b="0" u="none" baseline="0" dirty="0" smtClean="0"/>
                        <a:t> a problem at school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26.11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22.89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37.26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The school does a good job trying to prevent</a:t>
                      </a:r>
                      <a:r>
                        <a:rPr lang="en-US" sz="1500" b="0" baseline="0" dirty="0" smtClean="0"/>
                        <a:t> bullying from happening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76.57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68.74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74.76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School does not offer courses I want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36.93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36.64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45.04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Poor study habits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18.01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19.08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19.81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No</a:t>
                      </a:r>
                      <a:r>
                        <a:rPr lang="en-US" sz="1500" b="0" baseline="0" dirty="0" smtClean="0"/>
                        <a:t> access to technology</a:t>
                      </a:r>
                      <a:r>
                        <a:rPr lang="en-US" sz="1500" b="0" i="0" u="none" baseline="0" dirty="0" smtClean="0"/>
                        <a:t> </a:t>
                      </a:r>
                      <a:r>
                        <a:rPr lang="en-US" sz="1500" b="0" i="0" u="sng" baseline="0" dirty="0" smtClean="0"/>
                        <a:t>in</a:t>
                      </a:r>
                      <a:r>
                        <a:rPr lang="en-US" sz="1500" b="0" i="0" u="none" baseline="0" dirty="0" smtClean="0"/>
                        <a:t> school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12.71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24.02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28.03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Using technology</a:t>
                      </a:r>
                      <a:r>
                        <a:rPr lang="en-US" sz="1500" b="0" baseline="0" dirty="0" smtClean="0"/>
                        <a:t> made learning fun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87.27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94.64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95.45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Using technology helped me learn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77.67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88.84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89.18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My teacher allowed me to use technology</a:t>
                      </a:r>
                      <a:r>
                        <a:rPr lang="en-US" sz="1500" b="0" baseline="0" dirty="0" smtClean="0"/>
                        <a:t> on a daily basis to assist with my learning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79.43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62.49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61.68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Classes</a:t>
                      </a:r>
                      <a:r>
                        <a:rPr lang="en-US" sz="1500" b="0" baseline="0" dirty="0" smtClean="0"/>
                        <a:t> poorly taught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11.71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23.66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12.62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School is boring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20.90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51.5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47.7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enjoy being at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78.94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53.02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58.92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Learning can be 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84.68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68.49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77.27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feel fully prepared for middle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71.62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81.53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80.9</a:t>
                      </a:r>
                      <a:endParaRPr lang="en-US" sz="15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VI.C. Additional Data </a:t>
            </a:r>
            <a:r>
              <a:rPr lang="en-US" dirty="0" smtClean="0"/>
              <a:t>Points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49053912"/>
              </p:ext>
            </p:extLst>
          </p:nvPr>
        </p:nvGraphicFramePr>
        <p:xfrm>
          <a:off x="4648200" y="1371600"/>
          <a:ext cx="4191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5400" y="-127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1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Risk Behavior Survey</a:t>
            </a:r>
            <a:endParaRPr lang="en-US" altLang="en-US" sz="1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96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Students who have been </a:t>
            </a:r>
            <a:r>
              <a:rPr lang="en-US" altLang="en-US" sz="9600" b="1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harassed </a:t>
            </a:r>
            <a:r>
              <a:rPr lang="en-US" altLang="en-US" sz="96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bullied on school property</a:t>
            </a:r>
            <a:r>
              <a:rPr lang="en-US" altLang="en-US" sz="96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during the last 12 months</a:t>
            </a:r>
            <a:endParaRPr lang="en-US" altLang="en-US" sz="9600" i="1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18019195"/>
              </p:ext>
            </p:extLst>
          </p:nvPr>
        </p:nvGraphicFramePr>
        <p:xfrm>
          <a:off x="152400" y="1371600"/>
          <a:ext cx="4495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8685"/>
              </p:ext>
            </p:extLst>
          </p:nvPr>
        </p:nvGraphicFramePr>
        <p:xfrm>
          <a:off x="228600" y="7239000"/>
          <a:ext cx="8770620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817"/>
                <a:gridCol w="625793"/>
                <a:gridCol w="675005"/>
                <a:gridCol w="675005"/>
              </a:tblGrid>
              <a:tr h="314960"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2013</a:t>
                      </a:r>
                      <a:endParaRPr lang="en-US" sz="1500" b="1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feel safe at</a:t>
                      </a:r>
                      <a:r>
                        <a:rPr lang="en-US" sz="1500" b="0" baseline="0" dirty="0" smtClean="0"/>
                        <a:t> school</a:t>
                      </a:r>
                      <a:endParaRPr lang="en-US" sz="15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92.1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91.60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87.26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Bullying</a:t>
                      </a:r>
                      <a:r>
                        <a:rPr lang="en-US" sz="1500" b="0" baseline="0" dirty="0" smtClean="0"/>
                        <a:t> </a:t>
                      </a:r>
                      <a:r>
                        <a:rPr lang="en-US" sz="1500" b="0" u="sng" baseline="0" dirty="0" smtClean="0"/>
                        <a:t>was</a:t>
                      </a:r>
                      <a:r>
                        <a:rPr lang="en-US" sz="1500" b="0" u="none" baseline="0" dirty="0" smtClean="0"/>
                        <a:t> a problem at school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26.11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22.89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37.26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The school does a good job trying to prevent</a:t>
                      </a:r>
                      <a:r>
                        <a:rPr lang="en-US" sz="1500" b="0" baseline="0" dirty="0" smtClean="0"/>
                        <a:t> bullying from happening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76.57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68.74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74.76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School does not offer courses I want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36.93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36.64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45.04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Poor study habits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18.01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19.08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19.81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No</a:t>
                      </a:r>
                      <a:r>
                        <a:rPr lang="en-US" sz="1500" b="0" baseline="0" dirty="0" smtClean="0"/>
                        <a:t> access to technology</a:t>
                      </a:r>
                      <a:r>
                        <a:rPr lang="en-US" sz="1500" b="0" i="0" u="none" baseline="0" dirty="0" smtClean="0"/>
                        <a:t> </a:t>
                      </a:r>
                      <a:r>
                        <a:rPr lang="en-US" sz="1500" b="0" i="0" u="sng" baseline="0" dirty="0" smtClean="0"/>
                        <a:t>in</a:t>
                      </a:r>
                      <a:r>
                        <a:rPr lang="en-US" sz="1500" b="0" i="0" u="none" baseline="0" dirty="0" smtClean="0"/>
                        <a:t> school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12.71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24.02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28.03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Using technology</a:t>
                      </a:r>
                      <a:r>
                        <a:rPr lang="en-US" sz="1500" b="0" baseline="0" dirty="0" smtClean="0"/>
                        <a:t> made learning fun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87.27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94.64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95.45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Using technology helped me learn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77.67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88.84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89.18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My teacher allowed me to use technology</a:t>
                      </a:r>
                      <a:r>
                        <a:rPr lang="en-US" sz="1500" b="0" baseline="0" dirty="0" smtClean="0"/>
                        <a:t> on a daily basis to assist with my learning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79.43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62.49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61.68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Classes</a:t>
                      </a:r>
                      <a:r>
                        <a:rPr lang="en-US" sz="1500" b="0" baseline="0" dirty="0" smtClean="0"/>
                        <a:t> poorly taught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11.71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23.66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12.62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School is boring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20.90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51.5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47.7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enjoy being at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78.94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53.02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58.92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Learning can be 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84.68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68.49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77.27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feel fully prepared for middle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71.62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81.53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80.9</a:t>
                      </a:r>
                      <a:endParaRPr lang="en-US" sz="15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VI.C. Additional Data </a:t>
            </a:r>
            <a:r>
              <a:rPr lang="en-US" dirty="0" smtClean="0"/>
              <a:t>Points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388050755"/>
              </p:ext>
            </p:extLst>
          </p:nvPr>
        </p:nvGraphicFramePr>
        <p:xfrm>
          <a:off x="4648200" y="1371600"/>
          <a:ext cx="4191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39700" y="762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1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Risk Behavior Survey</a:t>
            </a:r>
            <a:endParaRPr lang="en-US" altLang="en-US" sz="1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96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Students who have been </a:t>
            </a:r>
            <a:br>
              <a:rPr lang="en-US" altLang="en-US" sz="96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6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electronically bullied</a:t>
            </a:r>
            <a:r>
              <a:rPr lang="en-US" altLang="en-US" sz="96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during the last 12 months</a:t>
            </a:r>
            <a:endParaRPr lang="en-US" altLang="en-US" sz="9600" i="1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27503432"/>
              </p:ext>
            </p:extLst>
          </p:nvPr>
        </p:nvGraphicFramePr>
        <p:xfrm>
          <a:off x="152400" y="1371600"/>
          <a:ext cx="4495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8685"/>
              </p:ext>
            </p:extLst>
          </p:nvPr>
        </p:nvGraphicFramePr>
        <p:xfrm>
          <a:off x="228600" y="7239000"/>
          <a:ext cx="8770620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4817"/>
                <a:gridCol w="625793"/>
                <a:gridCol w="675005"/>
                <a:gridCol w="675005"/>
              </a:tblGrid>
              <a:tr h="314960">
                <a:tc>
                  <a:txBody>
                    <a:bodyPr/>
                    <a:lstStyle/>
                    <a:p>
                      <a:pPr algn="ctr"/>
                      <a:endParaRPr lang="en-US" sz="15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2013</a:t>
                      </a:r>
                      <a:endParaRPr lang="en-US" sz="1500" b="1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feel safe at</a:t>
                      </a:r>
                      <a:r>
                        <a:rPr lang="en-US" sz="1500" b="0" baseline="0" dirty="0" smtClean="0"/>
                        <a:t> school</a:t>
                      </a:r>
                      <a:endParaRPr lang="en-US" sz="15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92.1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91.60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87.26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Bullying</a:t>
                      </a:r>
                      <a:r>
                        <a:rPr lang="en-US" sz="1500" b="0" baseline="0" dirty="0" smtClean="0"/>
                        <a:t> </a:t>
                      </a:r>
                      <a:r>
                        <a:rPr lang="en-US" sz="1500" b="0" u="sng" baseline="0" dirty="0" smtClean="0"/>
                        <a:t>was</a:t>
                      </a:r>
                      <a:r>
                        <a:rPr lang="en-US" sz="1500" b="0" u="none" baseline="0" dirty="0" smtClean="0"/>
                        <a:t> a problem at school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26.11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22.89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37.26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The school does a good job trying to prevent</a:t>
                      </a:r>
                      <a:r>
                        <a:rPr lang="en-US" sz="1500" b="0" baseline="0" dirty="0" smtClean="0"/>
                        <a:t> bullying from happening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76.57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68.74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74.76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School does not offer courses I want</a:t>
                      </a:r>
                      <a:endParaRPr lang="en-US" sz="15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36.93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36.64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45.04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Poor study habits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18.01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19.08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19.81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No</a:t>
                      </a:r>
                      <a:r>
                        <a:rPr lang="en-US" sz="1500" b="0" baseline="0" dirty="0" smtClean="0"/>
                        <a:t> access to technology</a:t>
                      </a:r>
                      <a:r>
                        <a:rPr lang="en-US" sz="1500" b="0" i="0" u="none" baseline="0" dirty="0" smtClean="0"/>
                        <a:t> </a:t>
                      </a:r>
                      <a:r>
                        <a:rPr lang="en-US" sz="1500" b="0" i="0" u="sng" baseline="0" dirty="0" smtClean="0"/>
                        <a:t>in</a:t>
                      </a:r>
                      <a:r>
                        <a:rPr lang="en-US" sz="1500" b="0" i="0" u="none" baseline="0" dirty="0" smtClean="0"/>
                        <a:t> school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12.71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24.02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28.03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Using technology</a:t>
                      </a:r>
                      <a:r>
                        <a:rPr lang="en-US" sz="1500" b="0" baseline="0" dirty="0" smtClean="0"/>
                        <a:t> made learning fun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87.27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94.64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95.45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Using technology helped me learn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77.67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88.84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89.18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My teacher allowed me to use technology</a:t>
                      </a:r>
                      <a:r>
                        <a:rPr lang="en-US" sz="1500" b="0" baseline="0" dirty="0" smtClean="0"/>
                        <a:t> on a daily basis to assist with my learning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79.43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62.49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61.68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Classes</a:t>
                      </a:r>
                      <a:r>
                        <a:rPr lang="en-US" sz="1500" b="0" baseline="0" dirty="0" smtClean="0"/>
                        <a:t> poorly taught</a:t>
                      </a:r>
                      <a:endParaRPr lang="en-US" sz="15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11.71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23.66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12.62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School is boring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20.90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51.5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47.7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enjoy being at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78.94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53.02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58.92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Learning can be fun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84.68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68.49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77.27</a:t>
                      </a:r>
                      <a:endParaRPr lang="en-US" sz="1500" b="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/>
                        <a:t>I feel fully prepared for middle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71.62</a:t>
                      </a:r>
                      <a:endParaRPr lang="en-US" sz="1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81.53</a:t>
                      </a:r>
                      <a:endParaRPr lang="en-US" sz="15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 smtClean="0"/>
                        <a:t>80.9</a:t>
                      </a:r>
                      <a:endParaRPr lang="en-US" sz="15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VI.C. Additional Data </a:t>
            </a:r>
            <a:r>
              <a:rPr lang="en-US" dirty="0" smtClean="0"/>
              <a:t>Points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81438026"/>
              </p:ext>
            </p:extLst>
          </p:nvPr>
        </p:nvGraphicFramePr>
        <p:xfrm>
          <a:off x="4648200" y="1371600"/>
          <a:ext cx="4191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91" y="1143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1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Risk Behavior Survey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96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Students who agree that </a:t>
            </a:r>
            <a:br>
              <a:rPr lang="en-US" altLang="en-US" sz="96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6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harassment and bullying is a problem at their school.</a:t>
            </a:r>
            <a:endParaRPr lang="en-US" altLang="en-US" sz="9600" i="1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773"/>
            <a:ext cx="9144000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971552"/>
            <a:ext cx="88392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District </a:t>
            </a: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Points – attendance, truancy rate, drop out rate, suspensions, expulsions, retention rate, high school completion rates, open enrollment students, home-schooled students, ELL students, gifted and talented, special education, extra-curricular, </a:t>
            </a:r>
            <a:r>
              <a:rPr lang="en-US" dirty="0" err="1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dirty="0" smtClean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44" lvl="1" indent="-285744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Data Points are included in the Annual Meeting Appendix and on the District </a:t>
            </a:r>
            <a:r>
              <a:rPr lang="en-US" altLang="en-US" i="1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endParaRPr lang="en-US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PBIS (Positive Behavioral Interventional Strategies)</a:t>
            </a:r>
          </a:p>
          <a:p>
            <a:pPr marL="285744" indent="-285744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YRBS (Youth Risk Behavior Survey)</a:t>
            </a:r>
          </a:p>
          <a:p>
            <a:pPr marL="285744" indent="-285744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Perceptions Senior Survey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VI.C. Additional Data </a:t>
            </a:r>
            <a:r>
              <a:rPr lang="en-US" dirty="0" smtClean="0"/>
              <a:t>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76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2014-15 TREASURER’S REPORT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640250"/>
              </p:ext>
            </p:extLst>
          </p:nvPr>
        </p:nvGraphicFramePr>
        <p:xfrm>
          <a:off x="1295401" y="1828800"/>
          <a:ext cx="641858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180"/>
                <a:gridCol w="1371600"/>
                <a:gridCol w="1371600"/>
                <a:gridCol w="16002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Fund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Budgeted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Unaudited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Variance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General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18,031,190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17,705,371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(325,819)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Special</a:t>
                      </a:r>
                      <a:r>
                        <a:rPr lang="en-US" sz="1300" baseline="0" dirty="0" smtClean="0"/>
                        <a:t> Education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2,101,350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1,944,410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(156,940)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Debt Services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1,878,376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1,875,902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(2,474)</a:t>
                      </a:r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3716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1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37567"/>
              </p:ext>
            </p:extLst>
          </p:nvPr>
        </p:nvGraphicFramePr>
        <p:xfrm>
          <a:off x="1362711" y="3810000"/>
          <a:ext cx="641858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180"/>
                <a:gridCol w="1371600"/>
                <a:gridCol w="1371600"/>
                <a:gridCol w="16002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Fund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Budgeted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Unaudited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Variance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General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17,771,177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17,962,132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190,955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Special</a:t>
                      </a:r>
                      <a:r>
                        <a:rPr lang="en-US" sz="1300" baseline="0" dirty="0" smtClean="0"/>
                        <a:t> Education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2,101,350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1,944,410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(156,940)</a:t>
                      </a:r>
                      <a:endParaRPr lang="en-US" sz="13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Debt Services</a:t>
                      </a:r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1,829,627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1,829,741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114</a:t>
                      </a:r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7311" y="33528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1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57912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1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Fund Balance Increase of $256,761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VII. Treasurer’s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752600"/>
            <a:ext cx="8686800" cy="4419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1200"/>
              </a:spcAft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71602"/>
            <a:ext cx="88392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b="1" u="sng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Statement: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and providing 21st century learning through: engaged student learning, quality teaching, strong leadership, rigorous coursework, and community service opportunities while demonstrating efficiency and effectiveness for the betterment of the students and community.</a:t>
            </a:r>
          </a:p>
          <a:p>
            <a:pPr algn="l">
              <a:spcAft>
                <a:spcPts val="600"/>
              </a:spcAft>
            </a:pPr>
            <a:endParaRPr lang="en-US" b="1" u="sng" dirty="0" smtClean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b="1" u="sng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Goals</a:t>
            </a:r>
          </a:p>
          <a:p>
            <a:pPr marL="285744" indent="-285744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year to a year plus of learning growth for each child, each year</a:t>
            </a:r>
          </a:p>
          <a:p>
            <a:pPr marL="285744" indent="-285744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programming opportunities through systems and practices that recognize the talents of each child</a:t>
            </a:r>
          </a:p>
          <a:p>
            <a:pPr marL="285744" indent="-285744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individualized learning by engaging students with a personalized learning environment</a:t>
            </a:r>
          </a:p>
          <a:p>
            <a:pPr marL="285744" indent="-285744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Employing the highest quality professional staff</a:t>
            </a:r>
          </a:p>
          <a:p>
            <a:pPr marL="285744" indent="-285744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Adapting facilities for current and future educational needs</a:t>
            </a:r>
          </a:p>
          <a:p>
            <a:pPr marL="285744" indent="-285744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Demonstrating fiscal responsibility through efficiency and effectiveness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VI.A. District History, Trends, and </a:t>
            </a:r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21773"/>
            <a:ext cx="9144000" cy="13498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Moving Forward toward the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“District of Choice”</a:t>
            </a:r>
          </a:p>
        </p:txBody>
      </p:sp>
    </p:spTree>
    <p:extLst>
      <p:ext uri="{BB962C8B-B14F-4D97-AF65-F5344CB8AC3E}">
        <p14:creationId xmlns:p14="http://schemas.microsoft.com/office/powerpoint/2010/main" val="345363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892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2015-16 Key Aspects of </a:t>
            </a:r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REVENUES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752600"/>
            <a:ext cx="8686800" cy="4419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1200"/>
              </a:spcAft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VIII. Presentation of the budget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04198"/>
              </p:ext>
            </p:extLst>
          </p:nvPr>
        </p:nvGraphicFramePr>
        <p:xfrm>
          <a:off x="2438400" y="4948495"/>
          <a:ext cx="5441633" cy="98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193"/>
                <a:gridCol w="1103630"/>
                <a:gridCol w="1649730"/>
                <a:gridCol w="1402080"/>
              </a:tblGrid>
              <a:tr h="1524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2014-15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15-16</a:t>
                      </a:r>
                      <a:r>
                        <a:rPr lang="en-US" sz="1400" baseline="0" dirty="0" smtClean="0"/>
                        <a:t> Projection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14-15 to 15-16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Overall</a:t>
                      </a:r>
                      <a:r>
                        <a:rPr lang="en-US" sz="1400" b="1" baseline="0" dirty="0" smtClean="0"/>
                        <a:t> Levy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~</a:t>
                      </a:r>
                      <a:r>
                        <a:rPr lang="en-US" sz="1400" baseline="0" dirty="0" smtClean="0"/>
                        <a:t> $14.9 mil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$14,582,722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- 2.14 %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Mill Rate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- 2.11 %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90500" y="914400"/>
            <a:ext cx="86487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State Budget:</a:t>
            </a:r>
          </a:p>
          <a:p>
            <a:pPr marL="285744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Proposal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current $150 per pupil state aid and retain per pupil revenue limit from previous year ($0 increase)</a:t>
            </a:r>
          </a:p>
          <a:p>
            <a:pPr marL="742944" lvl="1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loss of $258,000 for 15-16 </a:t>
            </a:r>
            <a:r>
              <a:rPr lang="en-US" sz="14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(-1.85% overall revenue decrease)</a:t>
            </a:r>
          </a:p>
          <a:p>
            <a:pPr marL="285744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July 12</a:t>
            </a:r>
            <a:r>
              <a:rPr lang="en-US" b="1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$150 per pupil </a:t>
            </a: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aid </a:t>
            </a:r>
            <a:r>
              <a:rPr lang="en-US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returned</a:t>
            </a:r>
          </a:p>
          <a:p>
            <a:pPr marL="742944" lvl="1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Effect: </a:t>
            </a:r>
            <a:r>
              <a:rPr lang="en-US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$0 / 0% revenue change from 14-15</a:t>
            </a:r>
          </a:p>
          <a:p>
            <a:pPr marL="742944" lvl="1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Total Per Pupil Revenues: </a:t>
            </a:r>
            <a:r>
              <a:rPr lang="en-US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$16,883,421 </a:t>
            </a:r>
            <a:r>
              <a:rPr lang="en-US" sz="14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(approximates the 2009 revenues)</a:t>
            </a:r>
          </a:p>
          <a:p>
            <a:pPr marL="285744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State Aid July 1 Projection</a:t>
            </a:r>
            <a:r>
              <a:rPr lang="en-US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$4,017,663*</a:t>
            </a:r>
          </a:p>
          <a:p>
            <a:pPr marL="742944" lvl="1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Effect: </a:t>
            </a:r>
            <a:r>
              <a:rPr lang="en-US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over 14-15 but still a decline from 05-06 ($~6.1 mil)</a:t>
            </a:r>
            <a:endParaRPr lang="en-US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Local Taxes: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5943600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en-US" dirty="0" smtClean="0">
                <a:solidFill>
                  <a:srgbClr val="6D6E71"/>
                </a:solidFill>
              </a:rPr>
              <a:t>*A more conservative State Aid figure was used in the Budget Documents.</a:t>
            </a:r>
            <a:endParaRPr lang="en-US" dirty="0">
              <a:solidFill>
                <a:srgbClr val="6D6E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3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8926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of State Aid and Local Taxes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1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Tax amounts (property taxes) are dependent on State Aid amounts</a:t>
            </a:r>
            <a:endParaRPr lang="en-US" altLang="en-US" sz="2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752600"/>
            <a:ext cx="8839200" cy="4191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1200"/>
              </a:spcAft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VIII. Presentation of the budget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5024306"/>
            <a:ext cx="9144000" cy="117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b="1" u="sng" dirty="0" smtClean="0">
                <a:solidFill>
                  <a:srgbClr val="6D6E71"/>
                </a:solidFill>
              </a:rPr>
              <a:t>Key Aspects From Year to Year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6D6E71"/>
                </a:solidFill>
              </a:rPr>
              <a:t>State Aid increases and decreases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6D6E71"/>
                </a:solidFill>
              </a:rPr>
              <a:t>Local tax payers are likely to see an inverse increase/decrease of property taxes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6D6E71"/>
                </a:solidFill>
              </a:rPr>
              <a:t>School District Overall Revenues do not increase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46366013"/>
              </p:ext>
            </p:extLst>
          </p:nvPr>
        </p:nvGraphicFramePr>
        <p:xfrm>
          <a:off x="457200" y="990600"/>
          <a:ext cx="8077200" cy="395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35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816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2015-16 Key Aspects of </a:t>
            </a:r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SHORTFALL</a:t>
            </a: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752600"/>
            <a:ext cx="8686800" cy="4419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1200"/>
              </a:spcAft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VIII. Presentation of the </a:t>
            </a:r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992068"/>
              </p:ext>
            </p:extLst>
          </p:nvPr>
        </p:nvGraphicFramePr>
        <p:xfrm>
          <a:off x="439896" y="1066800"/>
          <a:ext cx="8437269" cy="493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917"/>
                <a:gridCol w="2541568"/>
                <a:gridCol w="1097280"/>
                <a:gridCol w="3807504"/>
              </a:tblGrid>
              <a:tr h="1524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 Pupil </a:t>
                      </a:r>
                    </a:p>
                    <a:p>
                      <a:pPr algn="ctr"/>
                      <a:r>
                        <a:rPr lang="en-US" sz="1400" dirty="0" smtClean="0"/>
                        <a:t>Revenue</a:t>
                      </a:r>
                      <a:r>
                        <a:rPr lang="en-US" sz="1400" baseline="0" dirty="0" smtClean="0"/>
                        <a:t> Limit ($9,537.50) /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Per Pupil State Aid ($150)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(Change from previous year)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Projected</a:t>
                      </a:r>
                      <a:endParaRPr lang="en-US" sz="1400" b="1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en-US" sz="1400" b="1" baseline="0" dirty="0" smtClean="0">
                          <a:solidFill>
                            <a:srgbClr val="C00000"/>
                          </a:solidFill>
                        </a:rPr>
                        <a:t>Shortfall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Result</a:t>
                      </a:r>
                      <a:endParaRPr lang="en-US" sz="1400" dirty="0"/>
                    </a:p>
                  </a:txBody>
                  <a:tcPr anchor="ctr"/>
                </a:tc>
              </a:tr>
              <a:tr h="10040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Pre-Feb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$0 / + $0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$497,000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-8%</a:t>
                      </a:r>
                      <a:r>
                        <a:rPr lang="en-US" sz="1400" baseline="0" dirty="0" smtClean="0"/>
                        <a:t> health insurance decrease ($388,000)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Retirees</a:t>
                      </a:r>
                      <a:r>
                        <a:rPr lang="en-US" sz="1400" baseline="0" dirty="0" smtClean="0"/>
                        <a:t> coming off benefits ($110,000)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10040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February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 $0 / - $150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Additional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$258,000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Additional</a:t>
                      </a:r>
                      <a:r>
                        <a:rPr lang="en-US" sz="1400" baseline="0" dirty="0" smtClean="0"/>
                        <a:t> 12 items</a:t>
                      </a:r>
                      <a:endParaRPr lang="en-US" sz="1400" dirty="0"/>
                    </a:p>
                  </a:txBody>
                  <a:tcPr anchor="ctr"/>
                </a:tc>
              </a:tr>
              <a:tr h="10040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July 12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$0 / + $0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$497,000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$60,0000</a:t>
                      </a:r>
                      <a:r>
                        <a:rPr lang="en-US" sz="1400" baseline="0" dirty="0" smtClean="0"/>
                        <a:t> returned to 15-16 budget in ongoing expenses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$200,000 was used toward the 1:1 Tech Initiative</a:t>
                      </a:r>
                      <a:endParaRPr lang="en-US" sz="1400" dirty="0"/>
                    </a:p>
                  </a:txBody>
                  <a:tcPr anchor="ctr"/>
                </a:tc>
              </a:tr>
              <a:tr h="10040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2016-17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$0 / +$100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</a:rPr>
                        <a:t>$278,000</a:t>
                      </a:r>
                      <a:endParaRPr lang="en-US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$200,000</a:t>
                      </a:r>
                      <a:r>
                        <a:rPr lang="en-US" sz="1400" baseline="0" dirty="0" smtClean="0"/>
                        <a:t> will be allocated to deficit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HEARING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62000" y="1828800"/>
            <a:ext cx="7620000" cy="3962400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S. 65.90 Wis. Stats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common school districts must hold the public budget hearing at the time and place of the annual meeting.</a:t>
            </a:r>
          </a:p>
          <a:p>
            <a:pPr marL="0" indent="0" algn="ctr" fontAlgn="auto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Residents have an opportunity to comment on the proposed budget.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IX. Hearing of the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District Funds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03876"/>
              </p:ext>
            </p:extLst>
          </p:nvPr>
        </p:nvGraphicFramePr>
        <p:xfrm>
          <a:off x="304800" y="1003300"/>
          <a:ext cx="8610600" cy="4978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7200"/>
                <a:gridCol w="2418325"/>
                <a:gridCol w="5735075"/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Fund Name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 anchor="ctr"/>
                </a:tc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General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Used to record district financial activities for current operations, except those activities required to be accounted for in separate funds.</a:t>
                      </a:r>
                      <a:endParaRPr lang="en-US" sz="1600" i="1" dirty="0" smtClean="0">
                        <a:solidFill>
                          <a:srgbClr val="6D6E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Special Revenue Trust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Gift / Donations Fund – prudent when project directed by donation will cross fiscal years</a:t>
                      </a:r>
                      <a:endParaRPr lang="en-US" sz="1600" i="1" dirty="0">
                        <a:solidFill>
                          <a:srgbClr val="6D6E71"/>
                        </a:solidFill>
                      </a:endParaRPr>
                    </a:p>
                  </a:txBody>
                  <a:tcPr anchor="ctr"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Special Education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Exceptional Educational Needs/Federal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Handicapped/Other </a:t>
                      </a:r>
                      <a:endParaRPr lang="en-US" sz="1600" i="1" dirty="0" smtClean="0">
                        <a:solidFill>
                          <a:srgbClr val="6D6E7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Debt Services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Irrepealable</a:t>
                      </a:r>
                      <a:r>
                        <a:rPr lang="en-US" sz="1600" dirty="0" smtClean="0"/>
                        <a:t> debt tax levy and related revenues.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Principal, interest, and related long-term </a:t>
                      </a:r>
                      <a:endParaRPr lang="en-US" sz="1600" i="1" dirty="0">
                        <a:solidFill>
                          <a:srgbClr val="6D6E71"/>
                        </a:solidFill>
                      </a:endParaRPr>
                    </a:p>
                  </a:txBody>
                  <a:tcPr anchor="ctr"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Non-referendum Approved Debt Service 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Within the revenue limit</a:t>
                      </a:r>
                      <a:endParaRPr lang="en-US" sz="1600" i="1" dirty="0">
                        <a:solidFill>
                          <a:srgbClr val="6D6E71"/>
                        </a:solidFill>
                      </a:endParaRPr>
                    </a:p>
                  </a:txBody>
                  <a:tcPr anchor="ctr"/>
                </a:tc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Referendum Approved Debt Service 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Voter approved, outside of the revenue limit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223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Capital Projects Fund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Used for</a:t>
                      </a:r>
                      <a:r>
                        <a:rPr 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transactions financed with bonds, promissory notes issued per statute.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IX. Hearing of the </a:t>
            </a:r>
            <a:r>
              <a:rPr lang="en-US" dirty="0" smtClean="0"/>
              <a:t>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1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District Funds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13408"/>
              </p:ext>
            </p:extLst>
          </p:nvPr>
        </p:nvGraphicFramePr>
        <p:xfrm>
          <a:off x="304800" y="1003300"/>
          <a:ext cx="8610600" cy="5029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7200"/>
                <a:gridCol w="1676400"/>
                <a:gridCol w="6477000"/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Fund Name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 anchor="ctr"/>
                </a:tc>
              </a:tr>
              <a:tr h="12319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Food Service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rgbClr val="6D6E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regulations require separate accounting</a:t>
                      </a:r>
                      <a:r>
                        <a:rPr lang="en-US" sz="1600" i="1" baseline="0" dirty="0" smtClean="0">
                          <a:solidFill>
                            <a:srgbClr val="6D6E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6D6E7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Food Service. Fund deficit must be eliminated through transfer from the General Fund. Fund balance must be retained for use in Food Service.</a:t>
                      </a:r>
                    </a:p>
                  </a:txBody>
                  <a:tcPr anchor="ctr"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6D6E71"/>
                          </a:solidFill>
                        </a:rPr>
                        <a:t>These funds are used to account for assets held by the district in a trustee capacity for individuals,</a:t>
                      </a:r>
                      <a:r>
                        <a:rPr lang="en-US" sz="1600" i="1" baseline="0" dirty="0" smtClean="0">
                          <a:solidFill>
                            <a:srgbClr val="6D6E71"/>
                          </a:solidFill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6D6E71"/>
                          </a:solidFill>
                        </a:rPr>
                        <a:t>private organizations, or other governments. East Troy utilizes this</a:t>
                      </a:r>
                      <a:r>
                        <a:rPr lang="en-US" sz="1600" i="1" baseline="0" dirty="0" smtClean="0">
                          <a:solidFill>
                            <a:srgbClr val="6D6E71"/>
                          </a:solidFill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6D6E71"/>
                          </a:solidFill>
                        </a:rPr>
                        <a:t>fund for its scholarship donations.</a:t>
                      </a:r>
                    </a:p>
                  </a:txBody>
                  <a:tcPr anchor="ctr"/>
                </a:tc>
              </a:tr>
              <a:tr h="22987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Community Service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6D6E71"/>
                          </a:solidFill>
                        </a:rPr>
                        <a:t>Fund established through S. 120.13 and 120.61,</a:t>
                      </a:r>
                      <a:r>
                        <a:rPr lang="en-US" sz="1600" i="1" baseline="0" dirty="0" smtClean="0">
                          <a:solidFill>
                            <a:srgbClr val="6D6E71"/>
                          </a:solidFill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6D6E71"/>
                          </a:solidFill>
                        </a:rPr>
                        <a:t>Wis. Stats.  Allows a school board to permit use of district</a:t>
                      </a:r>
                      <a:r>
                        <a:rPr lang="en-US" sz="1600" i="1" baseline="0" dirty="0" smtClean="0">
                          <a:solidFill>
                            <a:srgbClr val="6D6E71"/>
                          </a:solidFill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6D6E71"/>
                          </a:solidFill>
                        </a:rPr>
                        <a:t>property for</a:t>
                      </a:r>
                      <a:r>
                        <a:rPr lang="en-US" sz="1600" i="1" baseline="0" dirty="0" smtClean="0">
                          <a:solidFill>
                            <a:srgbClr val="6D6E71"/>
                          </a:solidFill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6D6E71"/>
                          </a:solidFill>
                        </a:rPr>
                        <a:t>civic purposes.</a:t>
                      </a:r>
                      <a:r>
                        <a:rPr lang="en-US" sz="1600" i="1" baseline="0" dirty="0" smtClean="0">
                          <a:solidFill>
                            <a:srgbClr val="6D6E71"/>
                          </a:solidFill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6D6E71"/>
                          </a:solidFill>
                        </a:rPr>
                        <a:t>Examples of activities could include adult</a:t>
                      </a:r>
                      <a:r>
                        <a:rPr lang="en-US" sz="1600" i="1" baseline="0" dirty="0" smtClean="0">
                          <a:solidFill>
                            <a:srgbClr val="6D6E71"/>
                          </a:solidFill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6D6E71"/>
                          </a:solidFill>
                        </a:rPr>
                        <a:t>education,</a:t>
                      </a:r>
                      <a:r>
                        <a:rPr lang="en-US" sz="1600" i="1" baseline="0" dirty="0" smtClean="0">
                          <a:solidFill>
                            <a:srgbClr val="6D6E71"/>
                          </a:solidFill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6D6E71"/>
                          </a:solidFill>
                        </a:rPr>
                        <a:t>community recreation programs, and/or day care services.</a:t>
                      </a:r>
                      <a:r>
                        <a:rPr lang="en-US" sz="1600" i="1" baseline="0" dirty="0" smtClean="0">
                          <a:solidFill>
                            <a:srgbClr val="6D6E71"/>
                          </a:solidFill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rgbClr val="6D6E71"/>
                          </a:solidFill>
                        </a:rPr>
                        <a:t>Act 20 created new requirements for this Fund for the 2013-14 school year, however starting with the 15-16 school year, the levy freeze and reporting requirements have been discontinued.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IX. Hearing of the </a:t>
            </a:r>
            <a:r>
              <a:rPr lang="en-US" dirty="0" smtClean="0"/>
              <a:t>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773"/>
            <a:ext cx="9144000" cy="96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Debt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31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June 1, 2015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46883"/>
            <a:ext cx="8686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Remaining principal on Fund 38</a:t>
            </a:r>
          </a:p>
          <a:p>
            <a:pPr marL="800080" lvl="1" indent="-342891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$428,486</a:t>
            </a:r>
          </a:p>
          <a:p>
            <a:pPr marL="800080" lvl="1" indent="-342891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Expires 9/19/2018</a:t>
            </a:r>
          </a:p>
          <a:p>
            <a:pPr marL="285744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Remaining principal on Fund 39</a:t>
            </a:r>
          </a:p>
          <a:p>
            <a:pPr marL="742932" lvl="1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$1,215,000</a:t>
            </a:r>
          </a:p>
          <a:p>
            <a:pPr marL="742932" lvl="1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Expires 3/1/2018</a:t>
            </a:r>
          </a:p>
          <a:p>
            <a:pPr marL="285744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principal on Fund 39 </a:t>
            </a:r>
            <a:r>
              <a:rPr lang="en-US" b="1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of Sept. 1, 2015)</a:t>
            </a:r>
          </a:p>
          <a:p>
            <a:pPr marL="742932" lvl="1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$18,600,000</a:t>
            </a:r>
          </a:p>
          <a:p>
            <a:pPr marL="742932" lvl="1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en-US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Expires 3/1/2035</a:t>
            </a:r>
          </a:p>
          <a:p>
            <a:pPr marL="285744" indent="-285744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IX. Hearing of the </a:t>
            </a:r>
            <a:r>
              <a:rPr lang="en-US" dirty="0" smtClean="0"/>
              <a:t>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1773"/>
            <a:ext cx="9144000" cy="11212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Resolutions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26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(Sample Resolutions on last page of Annual Booklet)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348802"/>
            <a:ext cx="838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spcAft>
                <a:spcPts val="1200"/>
              </a:spcAft>
            </a:pPr>
            <a:r>
              <a:rPr lang="en-US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A: 	</a:t>
            </a:r>
            <a:r>
              <a:rPr lang="en-US" sz="2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of Tax Levy</a:t>
            </a:r>
          </a:p>
          <a:p>
            <a:pPr algn="l">
              <a:lnSpc>
                <a:spcPct val="200000"/>
              </a:lnSpc>
              <a:spcAft>
                <a:spcPts val="1200"/>
              </a:spcAft>
            </a:pPr>
            <a:r>
              <a:rPr lang="en-US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B: 	</a:t>
            </a:r>
            <a:r>
              <a:rPr lang="en-US" sz="2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Salaries for Board of Education Members</a:t>
            </a:r>
          </a:p>
          <a:p>
            <a:pPr algn="l">
              <a:lnSpc>
                <a:spcPct val="200000"/>
              </a:lnSpc>
              <a:spcAft>
                <a:spcPts val="1200"/>
              </a:spcAft>
            </a:pPr>
            <a:r>
              <a:rPr lang="en-US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C: 	</a:t>
            </a:r>
            <a:r>
              <a:rPr lang="en-US" sz="2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Date and Time for 2016 Annual Meeting</a:t>
            </a:r>
          </a:p>
          <a:p>
            <a:pPr algn="l">
              <a:lnSpc>
                <a:spcPct val="200000"/>
              </a:lnSpc>
              <a:spcAft>
                <a:spcPts val="1200"/>
              </a:spcAft>
            </a:pPr>
            <a:r>
              <a:rPr lang="en-US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D:	</a:t>
            </a:r>
            <a:r>
              <a:rPr lang="en-US" sz="20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of Real Property</a:t>
            </a:r>
          </a:p>
          <a:p>
            <a:pPr algn="l">
              <a:lnSpc>
                <a:spcPct val="200000"/>
              </a:lnSpc>
              <a:spcAft>
                <a:spcPts val="1200"/>
              </a:spcAft>
            </a:pPr>
            <a:r>
              <a:rPr lang="en-US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 E:	</a:t>
            </a:r>
            <a:r>
              <a:rPr lang="en-US" sz="20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Leasing of Property</a:t>
            </a:r>
            <a:endParaRPr lang="en-US" sz="20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spcAft>
                <a:spcPts val="1200"/>
              </a:spcAft>
            </a:pPr>
            <a:endParaRPr lang="en-US" sz="20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X. , XI. , XII. Resolution a, b, and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609600"/>
            <a:ext cx="9144000" cy="396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XIII. NEW BUSINESS</a:t>
            </a: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alt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XIV. ADJOURN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XIII. New business	XIV. Adjourn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2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816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altLang="en-US" sz="4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Century Learning Committee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752600"/>
            <a:ext cx="8686800" cy="4419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1200"/>
              </a:spcAft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793" y="862695"/>
            <a:ext cx="8763000" cy="553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7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  <a:r>
              <a:rPr lang="en-US" sz="1700" i="1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</a:p>
          <a:p>
            <a:pPr>
              <a:spcAft>
                <a:spcPts val="1200"/>
              </a:spcAft>
            </a:pPr>
            <a:endParaRPr lang="en-US" sz="1700" i="1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learning – remove barriers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Competency based education – look at outcomes, not being defined by grade or age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partnerships with community members/parents/agencies/higher education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meaningful, practical application skills through assignments/projects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instruction – more engagement/interest, meeting the needs of all learners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Utilizing resources, creating self-directed learners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levels of accountability for students and staff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opportunities through individualized experiences to encourage self directed learning</a:t>
            </a:r>
            <a:endParaRPr lang="en-US" sz="1700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VI.A. District History, Trends, and </a:t>
            </a:r>
            <a:r>
              <a:rPr lang="en-US" dirty="0" smtClean="0"/>
              <a:t>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4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752600"/>
            <a:ext cx="8686800" cy="4419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1200"/>
              </a:spcAft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648497"/>
            <a:ext cx="8839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Achievement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Teaching / Quality Staff and Strong Instructional Leadership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2401" y="6049860"/>
            <a:ext cx="127310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100" dirty="0">
                <a:solidFill>
                  <a:srgbClr val="6D6E71"/>
                </a:solidFill>
                <a:latin typeface="+mj-lt"/>
              </a:rPr>
              <a:t>Dr. </a:t>
            </a:r>
            <a:r>
              <a:rPr lang="en-US" sz="1100" dirty="0" err="1">
                <a:solidFill>
                  <a:srgbClr val="6D6E71"/>
                </a:solidFill>
                <a:latin typeface="+mj-lt"/>
              </a:rPr>
              <a:t>Hibner</a:t>
            </a:r>
            <a:r>
              <a:rPr lang="en-US" sz="1100" dirty="0">
                <a:solidFill>
                  <a:srgbClr val="6D6E71"/>
                </a:solidFill>
                <a:latin typeface="+mj-lt"/>
              </a:rPr>
              <a:t> (2011)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01547">
            <a:off x="4541134" y="2944387"/>
            <a:ext cx="3195433" cy="31954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27" y="6065193"/>
            <a:ext cx="54981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000" dirty="0">
                <a:solidFill>
                  <a:srgbClr val="6D6E71"/>
                </a:solidFill>
                <a:latin typeface="+mj-lt"/>
              </a:rPr>
              <a:t>*ETCSD is granted permission by Rubik’s Brand Ltd. to utilize the Rubik’s cube image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1773"/>
            <a:ext cx="9144000" cy="1121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Facets</a:t>
            </a:r>
          </a:p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(Areas of Operational Focus toward fulfilling District Goals and Vision Statements)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VI.A. District History, Trends, and </a:t>
            </a:r>
            <a:r>
              <a:rPr lang="en-US" dirty="0" smtClean="0"/>
              <a:t>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5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8164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Count Definition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752600"/>
            <a:ext cx="8686800" cy="44196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50000"/>
              </a:lnSpc>
              <a:spcAft>
                <a:spcPts val="1200"/>
              </a:spcAft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226" y="1219201"/>
            <a:ext cx="891757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en-US" sz="2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32" lvl="1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and non-resident students enrolled within the district</a:t>
            </a:r>
          </a:p>
          <a:p>
            <a:pPr marL="285744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Excludes</a:t>
            </a:r>
            <a:r>
              <a:rPr lang="en-US" sz="2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32" lvl="1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 students enrolled outside the district</a:t>
            </a:r>
          </a:p>
          <a:p>
            <a:pPr marL="742932" lvl="1" indent="-285744" algn="l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enrolled in alternative &amp; special education placements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000" i="1" dirty="0">
              <a:solidFill>
                <a:srgbClr val="6D6E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enrollment numbers in the following charts are as of September </a:t>
            </a:r>
            <a:br>
              <a:rPr lang="en-US" sz="20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solidFill>
                  <a:srgbClr val="6D6E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each year, except for the estimate for the current year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VI.A. District History, Trends, and </a:t>
            </a:r>
            <a:r>
              <a:rPr lang="en-US" dirty="0" smtClean="0"/>
              <a:t>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1121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 History</a:t>
            </a:r>
          </a:p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(including estimate for 2015-16)</a:t>
            </a: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038036"/>
              </p:ext>
            </p:extLst>
          </p:nvPr>
        </p:nvGraphicFramePr>
        <p:xfrm>
          <a:off x="431800" y="1267474"/>
          <a:ext cx="8483600" cy="4188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VI.A. District History, Trends, and </a:t>
            </a:r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5580728"/>
            <a:ext cx="83820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2014-15 Senior Class: 141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2015-16 Senior Class Projection: 115 	2015-16 4K Projection: 91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21773"/>
            <a:ext cx="9144000" cy="1121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Components</a:t>
            </a:r>
          </a:p>
          <a:p>
            <a:pPr algn="ctr" fontAlgn="auto">
              <a:lnSpc>
                <a:spcPct val="100000"/>
              </a:lnSpc>
              <a:spcAft>
                <a:spcPts val="600"/>
              </a:spcAft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(2015-16 School Year)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1371600"/>
            <a:ext cx="0" cy="4648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774101"/>
              </p:ext>
            </p:extLst>
          </p:nvPr>
        </p:nvGraphicFramePr>
        <p:xfrm>
          <a:off x="4400550" y="1251771"/>
          <a:ext cx="4743451" cy="5053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682751"/>
              </p:ext>
            </p:extLst>
          </p:nvPr>
        </p:nvGraphicFramePr>
        <p:xfrm>
          <a:off x="-555959" y="1143002"/>
          <a:ext cx="5387545" cy="508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VI.A. District History, Trends, and </a:t>
            </a:r>
            <a:r>
              <a:rPr lang="en-US" dirty="0" smtClean="0"/>
              <a:t>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2">
      <a:dk1>
        <a:srgbClr val="231F20"/>
      </a:dk1>
      <a:lt1>
        <a:srgbClr val="FFFFFF"/>
      </a:lt1>
      <a:dk2>
        <a:srgbClr val="231F20"/>
      </a:dk2>
      <a:lt2>
        <a:srgbClr val="FFFFFF"/>
      </a:lt2>
      <a:accent1>
        <a:srgbClr val="FAC628"/>
      </a:accent1>
      <a:accent2>
        <a:srgbClr val="231F2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14920</TotalTime>
  <Words>4024</Words>
  <Application>Microsoft Office PowerPoint</Application>
  <PresentationFormat>Letter Paper (8.5x11 in)</PresentationFormat>
  <Paragraphs>1370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Tahoma</vt:lpstr>
      <vt:lpstr>Times New Roman</vt:lpstr>
      <vt:lpstr>Wingdings</vt:lpstr>
      <vt:lpstr>Wingdings 3</vt:lpstr>
      <vt:lpstr>Retrospect</vt:lpstr>
      <vt:lpstr>2015-16 Annual Meeting  and Budget Hearing</vt:lpstr>
      <vt:lpstr>PowerPoint Presentation</vt:lpstr>
      <vt:lpstr>ANNUAL VOLUNTARY SERVICE  TO EDUCATION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Clinton Community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2000 Annual School District Meeting</dc:title>
  <dc:creator>Sue</dc:creator>
  <cp:lastModifiedBy>ZWIRGZDAS KATHERINE</cp:lastModifiedBy>
  <cp:revision>671</cp:revision>
  <cp:lastPrinted>2015-09-22T19:40:23Z</cp:lastPrinted>
  <dcterms:created xsi:type="dcterms:W3CDTF">2000-07-24T20:14:24Z</dcterms:created>
  <dcterms:modified xsi:type="dcterms:W3CDTF">2015-09-28T20:14:28Z</dcterms:modified>
</cp:coreProperties>
</file>